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1" r:id="rId6"/>
    <p:sldId id="265" r:id="rId7"/>
    <p:sldId id="264"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79"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651D32"/>
    <a:srgbClr val="BA9AA3"/>
    <a:srgbClr val="C9C2BA"/>
    <a:srgbClr val="3D2E32"/>
    <a:srgbClr val="81776F"/>
    <a:srgbClr val="8177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740" autoAdjust="0"/>
    <p:restoredTop sz="93996" autoAdjust="0"/>
  </p:normalViewPr>
  <p:slideViewPr>
    <p:cSldViewPr>
      <p:cViewPr varScale="1">
        <p:scale>
          <a:sx n="86" d="100"/>
          <a:sy n="86" d="100"/>
        </p:scale>
        <p:origin x="96" y="588"/>
      </p:cViewPr>
      <p:guideLst>
        <p:guide orient="horz" pos="197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677C24-B267-42B4-A6DA-E2D49EAB81AC}" type="datetimeFigureOut">
              <a:rPr lang="es-MX" smtClean="0"/>
              <a:t>29/06/2022</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8E3928-1AF9-4754-AEC5-36B8A96076B6}" type="slidenum">
              <a:rPr lang="es-MX" smtClean="0"/>
              <a:t>‹Nº›</a:t>
            </a:fld>
            <a:endParaRPr lang="es-MX"/>
          </a:p>
        </p:txBody>
      </p:sp>
    </p:spTree>
    <p:extLst>
      <p:ext uri="{BB962C8B-B14F-4D97-AF65-F5344CB8AC3E}">
        <p14:creationId xmlns:p14="http://schemas.microsoft.com/office/powerpoint/2010/main" val="3405276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B28E3928-1AF9-4754-AEC5-36B8A96076B6}" type="slidenum">
              <a:rPr lang="es-MX" smtClean="0"/>
              <a:t>1</a:t>
            </a:fld>
            <a:endParaRPr lang="es-MX"/>
          </a:p>
        </p:txBody>
      </p:sp>
    </p:spTree>
    <p:extLst>
      <p:ext uri="{BB962C8B-B14F-4D97-AF65-F5344CB8AC3E}">
        <p14:creationId xmlns:p14="http://schemas.microsoft.com/office/powerpoint/2010/main" val="646760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14"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4" name="28 Marcador de título">
            <a:extLst>
              <a:ext uri="{FF2B5EF4-FFF2-40B4-BE49-F238E27FC236}">
                <a16:creationId xmlns:a16="http://schemas.microsoft.com/office/drawing/2014/main" id="{2EC5EFD6-970C-4727-BC33-B3F736ACBF23}"/>
              </a:ext>
            </a:extLst>
          </p:cNvPr>
          <p:cNvSpPr>
            <a:spLocks noGrp="1"/>
          </p:cNvSpPr>
          <p:nvPr>
            <p:ph type="title"/>
          </p:nvPr>
        </p:nvSpPr>
        <p:spPr>
          <a:xfrm>
            <a:off x="4067944" y="692696"/>
            <a:ext cx="41044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solidFill>
                  <a:srgbClr val="3D2E32"/>
                </a:solidFill>
                <a:latin typeface="Montserrat Light" pitchFamily="50" charset="0"/>
              </a:rPr>
              <a:t>Asistencia Alimentaria (Despensas y Desayunos Escolares)</a:t>
            </a:r>
            <a:endParaRPr lang="es-MX" dirty="0"/>
          </a:p>
        </p:txBody>
      </p:sp>
    </p:spTree>
    <p:extLst>
      <p:ext uri="{BB962C8B-B14F-4D97-AF65-F5344CB8AC3E}">
        <p14:creationId xmlns:p14="http://schemas.microsoft.com/office/powerpoint/2010/main" val="4138616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8"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4" name="28 Marcador de título">
            <a:extLst>
              <a:ext uri="{FF2B5EF4-FFF2-40B4-BE49-F238E27FC236}">
                <a16:creationId xmlns:a16="http://schemas.microsoft.com/office/drawing/2014/main" id="{00790D34-E565-4A78-A4B0-52093884BF6C}"/>
              </a:ext>
            </a:extLst>
          </p:cNvPr>
          <p:cNvSpPr>
            <a:spLocks noGrp="1"/>
          </p:cNvSpPr>
          <p:nvPr>
            <p:ph type="title"/>
          </p:nvPr>
        </p:nvSpPr>
        <p:spPr>
          <a:xfrm>
            <a:off x="4067944" y="692696"/>
            <a:ext cx="41044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solidFill>
                  <a:srgbClr val="3D2E32"/>
                </a:solidFill>
                <a:latin typeface="Montserrat Light" pitchFamily="50" charset="0"/>
              </a:rPr>
              <a:t>Asistencia Alimentaria (Despensas y Desayunos Escolares)</a:t>
            </a:r>
            <a:endParaRPr lang="es-MX" dirty="0"/>
          </a:p>
        </p:txBody>
      </p:sp>
    </p:spTree>
    <p:extLst>
      <p:ext uri="{BB962C8B-B14F-4D97-AF65-F5344CB8AC3E}">
        <p14:creationId xmlns:p14="http://schemas.microsoft.com/office/powerpoint/2010/main" val="16210396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4 Rectángulo"/>
          <p:cNvSpPr/>
          <p:nvPr userDrawn="1"/>
        </p:nvSpPr>
        <p:spPr>
          <a:xfrm>
            <a:off x="-20851" y="6669360"/>
            <a:ext cx="9169245" cy="215444"/>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22 CuadroTexto"/>
          <p:cNvSpPr txBox="1"/>
          <p:nvPr userDrawn="1"/>
        </p:nvSpPr>
        <p:spPr>
          <a:xfrm>
            <a:off x="-20851" y="-27384"/>
            <a:ext cx="9164801" cy="1188000"/>
          </a:xfrm>
          <a:prstGeom prst="rect">
            <a:avLst/>
          </a:prstGeom>
          <a:solidFill>
            <a:schemeClr val="bg1"/>
          </a:solidFill>
          <a:ln>
            <a:solidFill>
              <a:srgbClr val="651D32"/>
            </a:solidFill>
          </a:ln>
        </p:spPr>
        <p:style>
          <a:lnRef idx="1">
            <a:schemeClr val="dk1"/>
          </a:lnRef>
          <a:fillRef idx="2">
            <a:schemeClr val="dk1"/>
          </a:fillRef>
          <a:effectRef idx="1">
            <a:schemeClr val="dk1"/>
          </a:effectRef>
          <a:fontRef idx="minor">
            <a:schemeClr val="dk1"/>
          </a:fontRef>
        </p:style>
        <p:txBody>
          <a:bodyPr wrap="square" rtlCol="0">
            <a:spAutoFit/>
          </a:bodyPr>
          <a:lstStyle/>
          <a:p>
            <a:endParaRPr lang="es-MX" sz="8100" dirty="0"/>
          </a:p>
        </p:txBody>
      </p:sp>
      <p:pic>
        <p:nvPicPr>
          <p:cNvPr id="3" name="2 Imagen"/>
          <p:cNvPicPr>
            <a:picLocks noChangeAspect="1"/>
          </p:cNvPicPr>
          <p:nvPr userDrawn="1"/>
        </p:nvPicPr>
        <p:blipFill rotWithShape="1">
          <a:blip r:embed="rId5" cstate="print">
            <a:extLst>
              <a:ext uri="{BEBA8EAE-BF5A-486C-A8C5-ECC9F3942E4B}">
                <a14:imgProps xmlns:a14="http://schemas.microsoft.com/office/drawing/2010/main">
                  <a14:imgLayer r:embed="rId6">
                    <a14:imgEffect>
                      <a14:backgroundRemoval t="0" b="58311" l="0" r="100000">
                        <a14:foregroundMark x1="98529" y1="43324" x2="490" y2="44687"/>
                        <a14:foregroundMark x1="18627" y1="37602" x2="73693" y2="37602"/>
                        <a14:foregroundMark x1="41176" y1="24796" x2="23529" y2="23706"/>
                        <a14:foregroundMark x1="7353" y1="5722" x2="0" y2="5450"/>
                        <a14:foregroundMark x1="96405" y1="2997" x2="83497" y2="11717"/>
                        <a14:foregroundMark x1="92647" y1="11989" x2="90850" y2="24523"/>
                        <a14:foregroundMark x1="93137" y1="44687" x2="97386" y2="45504"/>
                        <a14:backgroundMark x1="99510" y1="2997" x2="93627" y2="17439"/>
                        <a14:backgroundMark x1="93627" y1="17439" x2="99183" y2="47139"/>
                      </a14:backgroundRemoval>
                    </a14:imgEffect>
                  </a14:imgLayer>
                </a14:imgProps>
              </a:ext>
              <a:ext uri="{28A0092B-C50C-407E-A947-70E740481C1C}">
                <a14:useLocalDpi xmlns:a14="http://schemas.microsoft.com/office/drawing/2010/main" val="0"/>
              </a:ext>
            </a:extLst>
          </a:blip>
          <a:srcRect r="8574" b="53919"/>
          <a:stretch/>
        </p:blipFill>
        <p:spPr>
          <a:xfrm flipH="1" flipV="1">
            <a:off x="2015406" y="-27384"/>
            <a:ext cx="7132988" cy="1188000"/>
          </a:xfrm>
          <a:prstGeom prst="rect">
            <a:avLst/>
          </a:prstGeom>
        </p:spPr>
      </p:pic>
      <p:sp>
        <p:nvSpPr>
          <p:cNvPr id="20" name="19 CuadroTexto"/>
          <p:cNvSpPr txBox="1"/>
          <p:nvPr/>
        </p:nvSpPr>
        <p:spPr>
          <a:xfrm>
            <a:off x="3366824" y="92297"/>
            <a:ext cx="5357863" cy="492443"/>
          </a:xfrm>
          <a:prstGeom prst="rect">
            <a:avLst/>
          </a:prstGeom>
          <a:noFill/>
        </p:spPr>
        <p:txBody>
          <a:bodyPr wrap="square" rtlCol="0">
            <a:spAutoFit/>
          </a:bodyPr>
          <a:lstStyle/>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INFORME DE LA EVALUACIÓN ESPECÍFICA DE DESEMPEÑO </a:t>
            </a:r>
          </a:p>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2021</a:t>
            </a:r>
          </a:p>
        </p:txBody>
      </p:sp>
      <p:sp>
        <p:nvSpPr>
          <p:cNvPr id="28" name="27 CuadroTexto"/>
          <p:cNvSpPr txBox="1"/>
          <p:nvPr userDrawn="1"/>
        </p:nvSpPr>
        <p:spPr>
          <a:xfrm>
            <a:off x="8309954" y="6669360"/>
            <a:ext cx="829469" cy="215444"/>
          </a:xfrm>
          <a:prstGeom prst="rect">
            <a:avLst/>
          </a:prstGeom>
          <a:solidFill>
            <a:schemeClr val="bg1"/>
          </a:solidFill>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ctr"/>
            <a:endParaRPr lang="es-MX" sz="800" b="1" dirty="0">
              <a:solidFill>
                <a:srgbClr val="3D2E32"/>
              </a:solidFill>
            </a:endParaRPr>
          </a:p>
        </p:txBody>
      </p:sp>
      <p:sp>
        <p:nvSpPr>
          <p:cNvPr id="29" name="28 Marcador de título"/>
          <p:cNvSpPr>
            <a:spLocks noGrp="1"/>
          </p:cNvSpPr>
          <p:nvPr>
            <p:ph type="title"/>
          </p:nvPr>
        </p:nvSpPr>
        <p:spPr>
          <a:xfrm>
            <a:off x="4067944" y="692696"/>
            <a:ext cx="41044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solidFill>
                  <a:srgbClr val="3D2E32"/>
                </a:solidFill>
                <a:latin typeface="Montserrat Light" pitchFamily="50" charset="0"/>
              </a:rPr>
              <a:t>Asistencia Alimentaria (Despensas y Desayunos Escolares)</a:t>
            </a:r>
            <a:endParaRPr lang="es-MX" dirty="0"/>
          </a:p>
        </p:txBody>
      </p:sp>
      <p:sp>
        <p:nvSpPr>
          <p:cNvPr id="30"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11" name="10 Elipse"/>
          <p:cNvSpPr/>
          <p:nvPr userDrawn="1"/>
        </p:nvSpPr>
        <p:spPr>
          <a:xfrm>
            <a:off x="1475656" y="-20184"/>
            <a:ext cx="1079500" cy="117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pic>
        <p:nvPicPr>
          <p:cNvPr id="12" name="35 Imagen">
            <a:extLst>
              <a:ext uri="{FF2B5EF4-FFF2-40B4-BE49-F238E27FC236}">
                <a16:creationId xmlns:a16="http://schemas.microsoft.com/office/drawing/2014/main" id="{B5B16D1B-BA0D-4F5F-A6DB-61611719BDCC}"/>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14294" y="164830"/>
            <a:ext cx="2182974" cy="785180"/>
          </a:xfrm>
          <a:prstGeom prst="rect">
            <a:avLst/>
          </a:prstGeom>
        </p:spPr>
      </p:pic>
    </p:spTree>
    <p:extLst>
      <p:ext uri="{BB962C8B-B14F-4D97-AF65-F5344CB8AC3E}">
        <p14:creationId xmlns:p14="http://schemas.microsoft.com/office/powerpoint/2010/main" val="345496576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9 Tabla"/>
          <p:cNvGraphicFramePr>
            <a:graphicFrameLocks noGrp="1"/>
          </p:cNvGraphicFramePr>
          <p:nvPr>
            <p:extLst>
              <p:ext uri="{D42A27DB-BD31-4B8C-83A1-F6EECF244321}">
                <p14:modId xmlns:p14="http://schemas.microsoft.com/office/powerpoint/2010/main" val="1621077568"/>
              </p:ext>
            </p:extLst>
          </p:nvPr>
        </p:nvGraphicFramePr>
        <p:xfrm>
          <a:off x="755576" y="1700808"/>
          <a:ext cx="8136904" cy="4438079"/>
        </p:xfrm>
        <a:graphic>
          <a:graphicData uri="http://schemas.openxmlformats.org/drawingml/2006/table">
            <a:tbl>
              <a:tblPr firstRow="1" bandRow="1">
                <a:effectLst/>
                <a:tableStyleId>{5C22544A-7EE6-4342-B048-85BDC9FD1C3A}</a:tableStyleId>
              </a:tblPr>
              <a:tblGrid>
                <a:gridCol w="8136904">
                  <a:extLst>
                    <a:ext uri="{9D8B030D-6E8A-4147-A177-3AD203B41FA5}">
                      <a16:colId xmlns:a16="http://schemas.microsoft.com/office/drawing/2014/main" val="20000"/>
                    </a:ext>
                  </a:extLst>
                </a:gridCol>
              </a:tblGrid>
              <a:tr h="3744416">
                <a:tc>
                  <a:txBody>
                    <a:bodyPr/>
                    <a:lstStyle/>
                    <a:p>
                      <a:pPr algn="just">
                        <a:lnSpc>
                          <a:spcPct val="130000"/>
                        </a:lnSpc>
                      </a:pPr>
                      <a:r>
                        <a:rPr lang="es-MX" sz="1050" b="0" kern="1200" dirty="0">
                          <a:solidFill>
                            <a:schemeClr val="tx1"/>
                          </a:solidFill>
                          <a:effectLst/>
                          <a:latin typeface="Mestiza" pitchFamily="50" charset="0"/>
                          <a:ea typeface="+mn-ea"/>
                          <a:cs typeface="+mn-cs"/>
                        </a:rPr>
                        <a:t>El programa tiene como objetivo contribuir a la seguridad alimentaria de la población atendida mediante la implementación de programas alimentarios, con criterios de calidad nutricia, acompañados de acciones de orientación alimentaria y producción de alimentos, mediante los siguientes instrumentos:</a:t>
                      </a:r>
                    </a:p>
                    <a:p>
                      <a:pPr algn="just">
                        <a:lnSpc>
                          <a:spcPct val="130000"/>
                        </a:lnSpc>
                      </a:pPr>
                      <a:endParaRPr lang="es-MX" sz="1050" b="0" kern="1200" dirty="0">
                        <a:solidFill>
                          <a:schemeClr val="tx1"/>
                        </a:solidFill>
                        <a:effectLst/>
                        <a:latin typeface="Mestiza" pitchFamily="50" charset="0"/>
                        <a:ea typeface="+mn-ea"/>
                        <a:cs typeface="+mn-cs"/>
                      </a:endParaRPr>
                    </a:p>
                    <a:p>
                      <a:pPr marL="171450" indent="-171450" algn="just">
                        <a:lnSpc>
                          <a:spcPct val="130000"/>
                        </a:lnSpc>
                        <a:buFont typeface="Wingdings" panose="05000000000000000000" pitchFamily="2" charset="2"/>
                        <a:buChar char="Ø"/>
                      </a:pPr>
                      <a:r>
                        <a:rPr lang="es-MX" sz="1050" b="1" kern="1200" dirty="0">
                          <a:solidFill>
                            <a:schemeClr val="tx1"/>
                          </a:solidFill>
                          <a:effectLst/>
                          <a:latin typeface="Mestiza" pitchFamily="50" charset="0"/>
                          <a:ea typeface="+mn-ea"/>
                          <a:cs typeface="+mn-cs"/>
                        </a:rPr>
                        <a:t>Incrementar el número de apoyos alimentarios (distribución y entrega de despensas alimentarias)</a:t>
                      </a:r>
                      <a:r>
                        <a:rPr lang="es-MX" sz="1050" b="0" kern="1200" dirty="0">
                          <a:solidFill>
                            <a:schemeClr val="tx1"/>
                          </a:solidFill>
                          <a:effectLst/>
                          <a:latin typeface="Mestiza" pitchFamily="50" charset="0"/>
                          <a:ea typeface="+mn-ea"/>
                          <a:cs typeface="+mn-cs"/>
                        </a:rPr>
                        <a:t>, con lo que se busca contribuir a la seguridad alimentaria de la población en condiciones de riesgo y vulnerabilidad, mediante la entrega de apoyo alimentario diseñado bajo criterios de calidad nutricia, acompañados de acciones de orientación alimentaria, aseguramiento de la calidad y producción de alimentos.</a:t>
                      </a:r>
                    </a:p>
                    <a:p>
                      <a:pPr marL="171450" indent="-171450" algn="just">
                        <a:lnSpc>
                          <a:spcPct val="130000"/>
                        </a:lnSpc>
                        <a:buFont typeface="Wingdings" panose="05000000000000000000" pitchFamily="2" charset="2"/>
                        <a:buChar char="Ø"/>
                      </a:pPr>
                      <a:endParaRPr lang="es-MX" sz="1050" b="0" kern="1200" dirty="0">
                        <a:solidFill>
                          <a:schemeClr val="tx1"/>
                        </a:solidFill>
                        <a:effectLst/>
                        <a:latin typeface="Mestiza" pitchFamily="50" charset="0"/>
                        <a:ea typeface="+mn-ea"/>
                        <a:cs typeface="+mn-cs"/>
                      </a:endParaRPr>
                    </a:p>
                    <a:p>
                      <a:pPr marL="171450" indent="-171450" algn="just">
                        <a:lnSpc>
                          <a:spcPct val="130000"/>
                        </a:lnSpc>
                        <a:buFont typeface="Wingdings" panose="05000000000000000000" pitchFamily="2" charset="2"/>
                        <a:buChar char="Ø"/>
                      </a:pPr>
                      <a:r>
                        <a:rPr lang="es-MX" sz="1050" b="1" kern="1200" dirty="0">
                          <a:solidFill>
                            <a:schemeClr val="tx1"/>
                          </a:solidFill>
                          <a:effectLst/>
                          <a:latin typeface="Mestiza" pitchFamily="50" charset="0"/>
                          <a:ea typeface="+mn-ea"/>
                          <a:cs typeface="+mn-cs"/>
                        </a:rPr>
                        <a:t>Incrementar los desayunos escolares (desayunos escolares fríos y calientes)</a:t>
                      </a:r>
                      <a:r>
                        <a:rPr lang="es-MX" sz="1050" b="0" kern="1200" dirty="0">
                          <a:solidFill>
                            <a:schemeClr val="tx1"/>
                          </a:solidFill>
                          <a:effectLst/>
                          <a:latin typeface="Mestiza" pitchFamily="50" charset="0"/>
                          <a:ea typeface="+mn-ea"/>
                          <a:cs typeface="+mn-cs"/>
                        </a:rPr>
                        <a:t>, con lo que se busca contribuir a la seguridad alimentaria de la población escolar, sujeta de asistencia social, mediante la entrega de desayunos fríos y/o calientes, diseñados con base en los criterios de calidad nutricia y acompañados de acciones de orientación alimentaria, aseguramiento de la calidad y producción de alimentos.</a:t>
                      </a:r>
                    </a:p>
                    <a:p>
                      <a:pPr marL="171450" indent="-171450" algn="just">
                        <a:lnSpc>
                          <a:spcPct val="130000"/>
                        </a:lnSpc>
                        <a:buFont typeface="Wingdings" panose="05000000000000000000" pitchFamily="2" charset="2"/>
                        <a:buChar char="Ø"/>
                      </a:pPr>
                      <a:endParaRPr lang="es-MX" sz="1050" b="0" kern="1200" dirty="0">
                        <a:solidFill>
                          <a:schemeClr val="tx1"/>
                        </a:solidFill>
                        <a:effectLst/>
                        <a:latin typeface="Mestiza" pitchFamily="50" charset="0"/>
                        <a:ea typeface="+mn-ea"/>
                        <a:cs typeface="+mn-cs"/>
                      </a:endParaRPr>
                    </a:p>
                    <a:p>
                      <a:pPr marL="171450" indent="-171450" algn="just">
                        <a:lnSpc>
                          <a:spcPct val="130000"/>
                        </a:lnSpc>
                        <a:buFont typeface="Wingdings" panose="05000000000000000000" pitchFamily="2" charset="2"/>
                        <a:buChar char="Ø"/>
                      </a:pPr>
                      <a:r>
                        <a:rPr lang="es-MX" sz="1050" b="1" kern="1200" dirty="0">
                          <a:solidFill>
                            <a:schemeClr val="tx1"/>
                          </a:solidFill>
                          <a:effectLst/>
                          <a:latin typeface="Mestiza" pitchFamily="50" charset="0"/>
                          <a:ea typeface="+mn-ea"/>
                          <a:cs typeface="+mn-cs"/>
                        </a:rPr>
                        <a:t>Acciones de orientación alimentaria (nutrición y orientación alimentaria)</a:t>
                      </a:r>
                      <a:r>
                        <a:rPr lang="es-MX" sz="1050" b="0" kern="1200" dirty="0">
                          <a:solidFill>
                            <a:schemeClr val="tx1"/>
                          </a:solidFill>
                          <a:effectLst/>
                          <a:latin typeface="Mestiza" pitchFamily="50" charset="0"/>
                          <a:ea typeface="+mn-ea"/>
                          <a:cs typeface="+mn-cs"/>
                        </a:rPr>
                        <a:t>, con lo que se busca brindar opciones prácticas en la selección, preparación y consumo de alimentos a través de acciones formativas y participativas con perspectiva familiar y comunitaria, de género, regional y de apoyo a la seguridad alimentaria, para promover la integración de una alimentación correcta en los beneficiarios de los programas alimentarios.</a:t>
                      </a:r>
                    </a:p>
                    <a:p>
                      <a:pPr algn="just">
                        <a:lnSpc>
                          <a:spcPct val="130000"/>
                        </a:lnSpc>
                      </a:pPr>
                      <a:endParaRPr lang="es-MX" sz="1050" b="0" kern="1200" dirty="0">
                        <a:solidFill>
                          <a:schemeClr val="tx1"/>
                        </a:solidFill>
                        <a:effectLst/>
                        <a:latin typeface="Mestiza" pitchFamily="50" charset="0"/>
                        <a:ea typeface="+mn-ea"/>
                        <a:cs typeface="+mn-cs"/>
                      </a:endParaRPr>
                    </a:p>
                    <a:p>
                      <a:pPr algn="just">
                        <a:lnSpc>
                          <a:spcPct val="130000"/>
                        </a:lnSpc>
                      </a:pPr>
                      <a:r>
                        <a:rPr lang="es-MX" sz="1050" b="0" kern="1200" dirty="0">
                          <a:solidFill>
                            <a:schemeClr val="tx1"/>
                          </a:solidFill>
                          <a:effectLst/>
                          <a:latin typeface="Mestiza" pitchFamily="50" charset="0"/>
                          <a:ea typeface="+mn-ea"/>
                          <a:cs typeface="+mn-cs"/>
                        </a:rPr>
                        <a:t>El programa va dirigido a niñas, niños, adolescentes, adultos, mujeres embarazadas, adultos mayores y personas con discapacidad, con el apoyo de despensas y desayunos escolares (fríos y calientes).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12" name="11 Marcador de número de diapositiva"/>
          <p:cNvSpPr>
            <a:spLocks noGrp="1"/>
          </p:cNvSpPr>
          <p:nvPr>
            <p:ph type="sldNum" sz="quarter" idx="4"/>
          </p:nvPr>
        </p:nvSpPr>
        <p:spPr>
          <a:ln>
            <a:noFill/>
          </a:ln>
        </p:spPr>
        <p:txBody>
          <a:bodyPr/>
          <a:lstStyle/>
          <a:p>
            <a:fld id="{34762513-7D76-44F4-A4EB-02F5BA9AE113}" type="slidenum">
              <a:rPr lang="es-MX" smtClean="0"/>
              <a:t>1</a:t>
            </a:fld>
            <a:endParaRPr lang="es-MX" dirty="0"/>
          </a:p>
        </p:txBody>
      </p:sp>
      <p:sp>
        <p:nvSpPr>
          <p:cNvPr id="8" name="2 Pentágono">
            <a:extLst>
              <a:ext uri="{FF2B5EF4-FFF2-40B4-BE49-F238E27FC236}">
                <a16:creationId xmlns:a16="http://schemas.microsoft.com/office/drawing/2014/main" id="{5F4D898A-1D49-4862-B393-D8F7D65B3861}"/>
              </a:ext>
            </a:extLst>
          </p:cNvPr>
          <p:cNvSpPr/>
          <p:nvPr/>
        </p:nvSpPr>
        <p:spPr>
          <a:xfrm rot="5400000">
            <a:off x="-2165818" y="3915668"/>
            <a:ext cx="4969320" cy="396000"/>
          </a:xfrm>
          <a:prstGeom prst="homePlate">
            <a:avLst/>
          </a:prstGeom>
          <a:blipFill dpi="0" rotWithShape="1">
            <a:blip r:embed="rId3"/>
            <a:srcRect/>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9" name="3 CuadroTexto">
            <a:extLst>
              <a:ext uri="{FF2B5EF4-FFF2-40B4-BE49-F238E27FC236}">
                <a16:creationId xmlns:a16="http://schemas.microsoft.com/office/drawing/2014/main" id="{BD95FFDF-CE65-4CC7-86A1-12A0E971A56C}"/>
              </a:ext>
            </a:extLst>
          </p:cNvPr>
          <p:cNvSpPr txBox="1"/>
          <p:nvPr/>
        </p:nvSpPr>
        <p:spPr>
          <a:xfrm rot="16200000">
            <a:off x="-860874" y="3756766"/>
            <a:ext cx="2379837"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Mestiza" pitchFamily="50" charset="0"/>
              </a:rPr>
              <a:t>Descripción del Programa</a:t>
            </a:r>
          </a:p>
        </p:txBody>
      </p:sp>
      <p:sp>
        <p:nvSpPr>
          <p:cNvPr id="13" name="4 Elipse">
            <a:extLst>
              <a:ext uri="{FF2B5EF4-FFF2-40B4-BE49-F238E27FC236}">
                <a16:creationId xmlns:a16="http://schemas.microsoft.com/office/drawing/2014/main" id="{A3EF9052-8316-4E5F-AF1F-DCF8A684A182}"/>
              </a:ext>
            </a:extLst>
          </p:cNvPr>
          <p:cNvSpPr/>
          <p:nvPr/>
        </p:nvSpPr>
        <p:spPr>
          <a:xfrm>
            <a:off x="35496" y="1268760"/>
            <a:ext cx="576000" cy="576000"/>
          </a:xfrm>
          <a:prstGeom prst="ellipse">
            <a:avLst/>
          </a:prstGeom>
          <a:blipFill dpi="0" rotWithShape="1">
            <a:blip r:embed="rId3"/>
            <a:srcRect/>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1</a:t>
            </a:r>
          </a:p>
        </p:txBody>
      </p:sp>
      <p:sp>
        <p:nvSpPr>
          <p:cNvPr id="11" name="28 Marcador de título">
            <a:extLst>
              <a:ext uri="{FF2B5EF4-FFF2-40B4-BE49-F238E27FC236}">
                <a16:creationId xmlns:a16="http://schemas.microsoft.com/office/drawing/2014/main" id="{ADC46D31-B52B-438F-BDFA-F95D4FC3C077}"/>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solidFill>
                  <a:srgbClr val="3D2E32"/>
                </a:solidFill>
                <a:latin typeface="Montserrat Light" pitchFamily="50" charset="0"/>
              </a:rPr>
              <a:t>Asistencia Alimentaria (Despensas y Desayunos Escolares)</a:t>
            </a:r>
            <a:endParaRPr lang="es-MX" dirty="0"/>
          </a:p>
        </p:txBody>
      </p:sp>
    </p:spTree>
    <p:extLst>
      <p:ext uri="{BB962C8B-B14F-4D97-AF65-F5344CB8AC3E}">
        <p14:creationId xmlns:p14="http://schemas.microsoft.com/office/powerpoint/2010/main" val="96118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heurón"/>
          <p:cNvSpPr/>
          <p:nvPr/>
        </p:nvSpPr>
        <p:spPr>
          <a:xfrm>
            <a:off x="703002" y="141277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¿Cuáles son los resultados del Programa y cómo los mide?</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2</a:t>
            </a:fld>
            <a:endParaRPr lang="es-MX" dirty="0"/>
          </a:p>
        </p:txBody>
      </p:sp>
      <p:sp>
        <p:nvSpPr>
          <p:cNvPr id="10" name="9 Cheurón"/>
          <p:cNvSpPr/>
          <p:nvPr/>
        </p:nvSpPr>
        <p:spPr>
          <a:xfrm rot="5400000">
            <a:off x="-2242635" y="3765868"/>
            <a:ext cx="5122952" cy="396000"/>
          </a:xfrm>
          <a:prstGeom prst="chevron">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CuadroTexto"/>
          <p:cNvSpPr txBox="1"/>
          <p:nvPr/>
        </p:nvSpPr>
        <p:spPr>
          <a:xfrm rot="16200000">
            <a:off x="-221218" y="3614536"/>
            <a:ext cx="1080120"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Resultados</a:t>
            </a:r>
            <a:endParaRPr lang="es-MX" sz="1200" dirty="0">
              <a:solidFill>
                <a:schemeClr val="bg1"/>
              </a:solidFill>
              <a:latin typeface="Mestiza" pitchFamily="50" charset="0"/>
            </a:endParaRPr>
          </a:p>
        </p:txBody>
      </p:sp>
      <p:sp>
        <p:nvSpPr>
          <p:cNvPr id="13" name="12 Elipse"/>
          <p:cNvSpPr/>
          <p:nvPr/>
        </p:nvSpPr>
        <p:spPr>
          <a:xfrm>
            <a:off x="35496" y="1268824"/>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2</a:t>
            </a:r>
          </a:p>
        </p:txBody>
      </p:sp>
      <p:graphicFrame>
        <p:nvGraphicFramePr>
          <p:cNvPr id="14" name="13 Tabla"/>
          <p:cNvGraphicFramePr>
            <a:graphicFrameLocks noGrp="1"/>
          </p:cNvGraphicFramePr>
          <p:nvPr>
            <p:extLst>
              <p:ext uri="{D42A27DB-BD31-4B8C-83A1-F6EECF244321}">
                <p14:modId xmlns:p14="http://schemas.microsoft.com/office/powerpoint/2010/main" val="2646368298"/>
              </p:ext>
            </p:extLst>
          </p:nvPr>
        </p:nvGraphicFramePr>
        <p:xfrm>
          <a:off x="827584" y="1880808"/>
          <a:ext cx="7920879" cy="2016224"/>
        </p:xfrm>
        <a:graphic>
          <a:graphicData uri="http://schemas.openxmlformats.org/drawingml/2006/table">
            <a:tbl>
              <a:tblPr firstRow="1" bandRow="1">
                <a:effectLst/>
                <a:tableStyleId>{5C22544A-7EE6-4342-B048-85BDC9FD1C3A}</a:tableStyleId>
              </a:tblPr>
              <a:tblGrid>
                <a:gridCol w="7920879">
                  <a:extLst>
                    <a:ext uri="{9D8B030D-6E8A-4147-A177-3AD203B41FA5}">
                      <a16:colId xmlns:a16="http://schemas.microsoft.com/office/drawing/2014/main" val="20000"/>
                    </a:ext>
                  </a:extLst>
                </a:gridCol>
              </a:tblGrid>
              <a:tr h="2016224">
                <a:tc>
                  <a:txBody>
                    <a:bodyPr/>
                    <a:lstStyle/>
                    <a:p>
                      <a:pPr algn="just">
                        <a:lnSpc>
                          <a:spcPct val="150000"/>
                        </a:lnSpc>
                        <a:spcAft>
                          <a:spcPts val="800"/>
                        </a:spcAft>
                      </a:pPr>
                      <a:r>
                        <a:rPr lang="es-MX" sz="1050" b="0" dirty="0">
                          <a:solidFill>
                            <a:schemeClr val="tx1"/>
                          </a:solidFill>
                          <a:effectLst/>
                          <a:latin typeface="Mestiza" pitchFamily="50" charset="0"/>
                          <a:ea typeface="Calibri"/>
                          <a:cs typeface="Times New Roman"/>
                        </a:rPr>
                        <a:t>En el ejercicio fiscal 2021, el programa cumplió con una cobertura del </a:t>
                      </a:r>
                      <a:r>
                        <a:rPr lang="es-MX" sz="1050" b="1" dirty="0">
                          <a:solidFill>
                            <a:schemeClr val="tx1"/>
                          </a:solidFill>
                          <a:effectLst/>
                          <a:latin typeface="Mestiza" pitchFamily="50" charset="0"/>
                          <a:ea typeface="Calibri"/>
                          <a:cs typeface="Times New Roman"/>
                        </a:rPr>
                        <a:t>100%</a:t>
                      </a:r>
                      <a:r>
                        <a:rPr lang="es-MX" sz="1050" b="0" dirty="0">
                          <a:solidFill>
                            <a:schemeClr val="tx1"/>
                          </a:solidFill>
                          <a:effectLst/>
                          <a:latin typeface="Mestiza" pitchFamily="50" charset="0"/>
                          <a:ea typeface="Calibri"/>
                          <a:cs typeface="Times New Roman"/>
                        </a:rPr>
                        <a:t> de la población en el Estado de Sinaloa con carencia por acceso de alimentación.</a:t>
                      </a:r>
                    </a:p>
                    <a:p>
                      <a:pPr algn="just">
                        <a:lnSpc>
                          <a:spcPct val="150000"/>
                        </a:lnSpc>
                        <a:spcAft>
                          <a:spcPts val="800"/>
                        </a:spcAft>
                      </a:pPr>
                      <a:r>
                        <a:rPr lang="es-MX" sz="1050" b="0" dirty="0">
                          <a:solidFill>
                            <a:schemeClr val="tx1"/>
                          </a:solidFill>
                          <a:effectLst/>
                          <a:latin typeface="Mestiza" pitchFamily="50" charset="0"/>
                          <a:ea typeface="Calibri"/>
                          <a:cs typeface="Times New Roman"/>
                        </a:rPr>
                        <a:t>Además, se ha incrementado la cobertura del programa con respecto a los ejercicios anteriores.</a:t>
                      </a:r>
                    </a:p>
                    <a:p>
                      <a:pPr algn="just">
                        <a:lnSpc>
                          <a:spcPct val="150000"/>
                        </a:lnSpc>
                        <a:spcAft>
                          <a:spcPts val="800"/>
                        </a:spcAft>
                      </a:pPr>
                      <a:r>
                        <a:rPr lang="es-MX" sz="1050" b="0" dirty="0">
                          <a:solidFill>
                            <a:schemeClr val="tx1"/>
                          </a:solidFill>
                          <a:effectLst/>
                          <a:latin typeface="Mestiza" pitchFamily="50" charset="0"/>
                          <a:ea typeface="Calibri"/>
                          <a:cs typeface="Times New Roman"/>
                        </a:rPr>
                        <a:t>Se atendió el </a:t>
                      </a:r>
                      <a:r>
                        <a:rPr lang="es-MX" sz="1050" b="1" dirty="0">
                          <a:solidFill>
                            <a:schemeClr val="tx1"/>
                          </a:solidFill>
                          <a:effectLst/>
                          <a:latin typeface="Mestiza" pitchFamily="50" charset="0"/>
                          <a:ea typeface="Calibri"/>
                          <a:cs typeface="Times New Roman"/>
                        </a:rPr>
                        <a:t>100%</a:t>
                      </a:r>
                      <a:r>
                        <a:rPr lang="es-MX" sz="1050" b="0" dirty="0">
                          <a:solidFill>
                            <a:schemeClr val="tx1"/>
                          </a:solidFill>
                          <a:effectLst/>
                          <a:latin typeface="Mestiza" pitchFamily="50" charset="0"/>
                          <a:ea typeface="Calibri"/>
                          <a:cs typeface="Times New Roman"/>
                        </a:rPr>
                        <a:t> de las personas con carencia por acceso de alimentación y con el </a:t>
                      </a:r>
                      <a:r>
                        <a:rPr lang="es-MX" sz="1050" b="1" dirty="0">
                          <a:solidFill>
                            <a:schemeClr val="tx1"/>
                          </a:solidFill>
                          <a:effectLst/>
                          <a:latin typeface="Mestiza" pitchFamily="50" charset="0"/>
                          <a:ea typeface="Calibri"/>
                          <a:cs typeface="Times New Roman"/>
                        </a:rPr>
                        <a:t>100%</a:t>
                      </a:r>
                      <a:r>
                        <a:rPr lang="es-MX" sz="1050" b="0" dirty="0">
                          <a:solidFill>
                            <a:schemeClr val="tx1"/>
                          </a:solidFill>
                          <a:effectLst/>
                          <a:latin typeface="Mestiza" pitchFamily="50" charset="0"/>
                          <a:ea typeface="Calibri"/>
                          <a:cs typeface="Times New Roman"/>
                        </a:rPr>
                        <a:t> de las despensas entregadas (</a:t>
                      </a:r>
                      <a:r>
                        <a:rPr lang="es-MX" sz="1050" b="1" dirty="0">
                          <a:solidFill>
                            <a:schemeClr val="tx1"/>
                          </a:solidFill>
                          <a:effectLst/>
                          <a:latin typeface="Mestiza" pitchFamily="50" charset="0"/>
                          <a:ea typeface="Calibri"/>
                          <a:cs typeface="Times New Roman"/>
                        </a:rPr>
                        <a:t>615,810</a:t>
                      </a:r>
                      <a:r>
                        <a:rPr lang="es-MX" sz="1050" b="0" dirty="0">
                          <a:solidFill>
                            <a:schemeClr val="tx1"/>
                          </a:solidFill>
                          <a:effectLst/>
                          <a:latin typeface="Mestiza" pitchFamily="50" charset="0"/>
                          <a:ea typeface="Calibri"/>
                          <a:cs typeface="Times New Roman"/>
                        </a:rPr>
                        <a:t> despensas entregadas), cuyo padrón era de </a:t>
                      </a:r>
                      <a:r>
                        <a:rPr lang="es-MX" sz="1050" b="1" dirty="0">
                          <a:solidFill>
                            <a:schemeClr val="tx1"/>
                          </a:solidFill>
                          <a:effectLst/>
                          <a:latin typeface="Mestiza" pitchFamily="50" charset="0"/>
                          <a:ea typeface="Calibri"/>
                          <a:cs typeface="Times New Roman"/>
                        </a:rPr>
                        <a:t>147,705 </a:t>
                      </a:r>
                      <a:r>
                        <a:rPr lang="es-MX" sz="1050" b="0" dirty="0">
                          <a:solidFill>
                            <a:schemeClr val="tx1"/>
                          </a:solidFill>
                          <a:effectLst/>
                          <a:latin typeface="Mestiza" pitchFamily="50" charset="0"/>
                          <a:ea typeface="Calibri"/>
                          <a:cs typeface="Times New Roman"/>
                        </a:rPr>
                        <a:t>personas, además de atender a </a:t>
                      </a:r>
                      <a:r>
                        <a:rPr lang="es-MX" sz="1050" b="1" dirty="0">
                          <a:solidFill>
                            <a:schemeClr val="tx1"/>
                          </a:solidFill>
                          <a:effectLst/>
                          <a:latin typeface="Mestiza" pitchFamily="50" charset="0"/>
                          <a:ea typeface="Calibri"/>
                          <a:cs typeface="Times New Roman"/>
                        </a:rPr>
                        <a:t>146,964</a:t>
                      </a:r>
                      <a:r>
                        <a:rPr lang="es-MX" sz="1050" b="0" dirty="0">
                          <a:solidFill>
                            <a:schemeClr val="tx1"/>
                          </a:solidFill>
                          <a:effectLst/>
                          <a:latin typeface="Mestiza" pitchFamily="50" charset="0"/>
                          <a:ea typeface="Calibri"/>
                          <a:cs typeface="Times New Roman"/>
                        </a:rPr>
                        <a:t> personas que se conforman por pescadores, indígenas y afectados por desastres naturales que no se encontraban en el padrón y resulta con un total de </a:t>
                      </a:r>
                      <a:r>
                        <a:rPr lang="es-MX" sz="1050" b="1" dirty="0">
                          <a:solidFill>
                            <a:schemeClr val="tx1"/>
                          </a:solidFill>
                          <a:effectLst/>
                          <a:latin typeface="Mestiza" pitchFamily="50" charset="0"/>
                          <a:ea typeface="Calibri"/>
                          <a:cs typeface="Times New Roman"/>
                        </a:rPr>
                        <a:t>294,669</a:t>
                      </a:r>
                      <a:r>
                        <a:rPr lang="es-MX" sz="1050" b="0" dirty="0">
                          <a:solidFill>
                            <a:schemeClr val="tx1"/>
                          </a:solidFill>
                          <a:effectLst/>
                          <a:latin typeface="Mestiza" pitchFamily="50" charset="0"/>
                          <a:ea typeface="Calibri"/>
                          <a:cs typeface="Times New Roman"/>
                        </a:rPr>
                        <a:t> personas atendidas, con un descenso de 62,706 personas que en el ejercicio 2020 (357,375 personas atendidas).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97000"/>
                      </a:schemeClr>
                    </a:solidFill>
                  </a:tcPr>
                </a:tc>
                <a:extLst>
                  <a:ext uri="{0D108BD9-81ED-4DB2-BD59-A6C34878D82A}">
                    <a16:rowId xmlns:a16="http://schemas.microsoft.com/office/drawing/2014/main" val="10000"/>
                  </a:ext>
                </a:extLst>
              </a:tr>
            </a:tbl>
          </a:graphicData>
        </a:graphic>
      </p:graphicFrame>
      <p:pic>
        <p:nvPicPr>
          <p:cNvPr id="4" name="Imagen 3">
            <a:extLst>
              <a:ext uri="{FF2B5EF4-FFF2-40B4-BE49-F238E27FC236}">
                <a16:creationId xmlns:a16="http://schemas.microsoft.com/office/drawing/2014/main" id="{E12DC2DA-B8DD-4F04-BD43-C4DD3FB70DC6}"/>
              </a:ext>
            </a:extLst>
          </p:cNvPr>
          <p:cNvPicPr>
            <a:picLocks noChangeAspect="1"/>
          </p:cNvPicPr>
          <p:nvPr/>
        </p:nvPicPr>
        <p:blipFill>
          <a:blip r:embed="rId3"/>
          <a:stretch>
            <a:fillRect/>
          </a:stretch>
        </p:blipFill>
        <p:spPr>
          <a:xfrm>
            <a:off x="827584" y="4005065"/>
            <a:ext cx="4176464" cy="2484738"/>
          </a:xfrm>
          <a:prstGeom prst="rect">
            <a:avLst/>
          </a:prstGeom>
        </p:spPr>
      </p:pic>
      <p:pic>
        <p:nvPicPr>
          <p:cNvPr id="5" name="Imagen 4">
            <a:extLst>
              <a:ext uri="{FF2B5EF4-FFF2-40B4-BE49-F238E27FC236}">
                <a16:creationId xmlns:a16="http://schemas.microsoft.com/office/drawing/2014/main" id="{30A2D4D9-9BAD-403E-B80C-8369E749C4EA}"/>
              </a:ext>
            </a:extLst>
          </p:cNvPr>
          <p:cNvPicPr>
            <a:picLocks noChangeAspect="1"/>
          </p:cNvPicPr>
          <p:nvPr/>
        </p:nvPicPr>
        <p:blipFill rotWithShape="1">
          <a:blip r:embed="rId4"/>
          <a:srcRect l="1740" r="9542"/>
          <a:stretch/>
        </p:blipFill>
        <p:spPr>
          <a:xfrm>
            <a:off x="5148064" y="4077072"/>
            <a:ext cx="3672408" cy="2376264"/>
          </a:xfrm>
          <a:prstGeom prst="rect">
            <a:avLst/>
          </a:prstGeom>
        </p:spPr>
      </p:pic>
      <p:sp>
        <p:nvSpPr>
          <p:cNvPr id="24" name="28 Marcador de título">
            <a:extLst>
              <a:ext uri="{FF2B5EF4-FFF2-40B4-BE49-F238E27FC236}">
                <a16:creationId xmlns:a16="http://schemas.microsoft.com/office/drawing/2014/main" id="{EF01AC58-DC63-426B-8583-94D247F25959}"/>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solidFill>
                  <a:srgbClr val="3D2E32"/>
                </a:solidFill>
                <a:latin typeface="Montserrat Light" pitchFamily="50" charset="0"/>
              </a:rPr>
              <a:t>Asistencia Alimentaria (Despensas y Desayunos Escolares)</a:t>
            </a:r>
            <a:endParaRPr lang="es-MX" dirty="0"/>
          </a:p>
        </p:txBody>
      </p:sp>
    </p:spTree>
    <p:extLst>
      <p:ext uri="{BB962C8B-B14F-4D97-AF65-F5344CB8AC3E}">
        <p14:creationId xmlns:p14="http://schemas.microsoft.com/office/powerpoint/2010/main" val="109928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a 4">
            <a:extLst>
              <a:ext uri="{FF2B5EF4-FFF2-40B4-BE49-F238E27FC236}">
                <a16:creationId xmlns:a16="http://schemas.microsoft.com/office/drawing/2014/main" id="{E5AF1EF7-8B25-49C5-8A91-AE4107888BCC}"/>
              </a:ext>
            </a:extLst>
          </p:cNvPr>
          <p:cNvGraphicFramePr>
            <a:graphicFrameLocks noGrp="1"/>
          </p:cNvGraphicFramePr>
          <p:nvPr>
            <p:extLst>
              <p:ext uri="{D42A27DB-BD31-4B8C-83A1-F6EECF244321}">
                <p14:modId xmlns:p14="http://schemas.microsoft.com/office/powerpoint/2010/main" val="3992937426"/>
              </p:ext>
            </p:extLst>
          </p:nvPr>
        </p:nvGraphicFramePr>
        <p:xfrm>
          <a:off x="790704" y="2924944"/>
          <a:ext cx="8208792" cy="3593340"/>
        </p:xfrm>
        <a:graphic>
          <a:graphicData uri="http://schemas.openxmlformats.org/drawingml/2006/table">
            <a:tbl>
              <a:tblPr firstRow="1" bandRow="1">
                <a:tableStyleId>{5940675A-B579-460E-94D1-54222C63F5DA}</a:tableStyleId>
              </a:tblPr>
              <a:tblGrid>
                <a:gridCol w="1764704">
                  <a:extLst>
                    <a:ext uri="{9D8B030D-6E8A-4147-A177-3AD203B41FA5}">
                      <a16:colId xmlns:a16="http://schemas.microsoft.com/office/drawing/2014/main" val="910218890"/>
                    </a:ext>
                  </a:extLst>
                </a:gridCol>
                <a:gridCol w="792088">
                  <a:extLst>
                    <a:ext uri="{9D8B030D-6E8A-4147-A177-3AD203B41FA5}">
                      <a16:colId xmlns:a16="http://schemas.microsoft.com/office/drawing/2014/main" val="672500348"/>
                    </a:ext>
                  </a:extLst>
                </a:gridCol>
                <a:gridCol w="2880000">
                  <a:extLst>
                    <a:ext uri="{9D8B030D-6E8A-4147-A177-3AD203B41FA5}">
                      <a16:colId xmlns:a16="http://schemas.microsoft.com/office/drawing/2014/main" val="3175581527"/>
                    </a:ext>
                  </a:extLst>
                </a:gridCol>
                <a:gridCol w="2772000">
                  <a:extLst>
                    <a:ext uri="{9D8B030D-6E8A-4147-A177-3AD203B41FA5}">
                      <a16:colId xmlns:a16="http://schemas.microsoft.com/office/drawing/2014/main" val="111247324"/>
                    </a:ext>
                  </a:extLst>
                </a:gridCol>
              </a:tblGrid>
              <a:tr h="216000">
                <a:tc gridSpan="2">
                  <a:txBody>
                    <a:bodyPr/>
                    <a:lstStyle/>
                    <a:p>
                      <a:pPr algn="ctr"/>
                      <a:r>
                        <a:rPr lang="es-MX" sz="1050" b="1" dirty="0">
                          <a:solidFill>
                            <a:schemeClr val="bg1"/>
                          </a:solidFill>
                          <a:latin typeface="Mestiza" panose="00000500000000000000" pitchFamily="50" charset="0"/>
                        </a:rPr>
                        <a:t>Cobertura</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Indicador de Cobertura</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Avance de la Cobertura</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2158487086"/>
                  </a:ext>
                </a:extLst>
              </a:tr>
              <a:tr h="288000">
                <a:tc>
                  <a:txBody>
                    <a:bodyPr/>
                    <a:lstStyle/>
                    <a:p>
                      <a:pPr algn="l"/>
                      <a:r>
                        <a:rPr lang="es-MX" sz="1050" dirty="0">
                          <a:latin typeface="Mestiza" panose="00000500000000000000" pitchFamily="50" charset="0"/>
                        </a:rPr>
                        <a:t>Municipios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just"/>
                      <a:endParaRPr lang="es-MX" sz="1050" dirty="0">
                        <a:latin typeface="Mestiza" panose="00000500000000000000" pitchFamily="50"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60460233"/>
                  </a:ext>
                </a:extLst>
              </a:tr>
              <a:tr h="288000">
                <a:tc>
                  <a:txBody>
                    <a:bodyPr/>
                    <a:lstStyle/>
                    <a:p>
                      <a:pPr algn="l"/>
                      <a:r>
                        <a:rPr lang="es-MX" sz="1050" dirty="0">
                          <a:latin typeface="Mestiza" panose="00000500000000000000" pitchFamily="50" charset="0"/>
                        </a:rPr>
                        <a:t>Mujeres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80,908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19285756"/>
                  </a:ext>
                </a:extLst>
              </a:tr>
              <a:tr h="288000">
                <a:tc>
                  <a:txBody>
                    <a:bodyPr/>
                    <a:lstStyle/>
                    <a:p>
                      <a:pPr algn="l"/>
                      <a:r>
                        <a:rPr lang="es-MX" sz="1050" dirty="0">
                          <a:latin typeface="Mestiza" panose="00000500000000000000" pitchFamily="50" charset="0"/>
                        </a:rPr>
                        <a:t>Hombres atendidos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66,797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341723626"/>
                  </a:ext>
                </a:extLst>
              </a:tr>
              <a:tr h="288000">
                <a:tc>
                  <a:txBody>
                    <a:bodyPr/>
                    <a:lstStyle/>
                    <a:p>
                      <a:pPr algn="l"/>
                      <a:r>
                        <a:rPr lang="es-MX" sz="1050" dirty="0">
                          <a:latin typeface="Mestiza" panose="00000500000000000000" pitchFamily="50" charset="0"/>
                        </a:rPr>
                        <a:t>Total personas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147,705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880642795"/>
                  </a:ext>
                </a:extLst>
              </a:tr>
              <a:tr h="166727">
                <a:tc gridSpan="2">
                  <a:txBody>
                    <a:bodyPr/>
                    <a:lstStyle/>
                    <a:p>
                      <a:pPr algn="ctr"/>
                      <a:r>
                        <a:rPr lang="es-MX" sz="1050" b="1" dirty="0">
                          <a:solidFill>
                            <a:schemeClr val="bg1"/>
                          </a:solidFill>
                          <a:latin typeface="Mestiza" panose="00000500000000000000" pitchFamily="50" charset="0"/>
                        </a:rPr>
                        <a:t>Cuantificación de Poblaciones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432991190"/>
                  </a:ext>
                </a:extLst>
              </a:tr>
              <a:tr h="272826">
                <a:tc>
                  <a:txBody>
                    <a:bodyPr/>
                    <a:lstStyle/>
                    <a:p>
                      <a:pPr algn="ctr"/>
                      <a:r>
                        <a:rPr lang="es-MX" sz="1050" dirty="0">
                          <a:latin typeface="Mestiza" panose="00000500000000000000" pitchFamily="50" charset="0"/>
                        </a:rPr>
                        <a:t>Unidad de Medida</a:t>
                      </a:r>
                    </a:p>
                    <a:p>
                      <a:pPr algn="ctr"/>
                      <a:r>
                        <a:rPr lang="es-MX" sz="1050" dirty="0">
                          <a:latin typeface="Mestiza" panose="00000500000000000000" pitchFamily="50" charset="0"/>
                        </a:rPr>
                        <a:t>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dirty="0">
                          <a:latin typeface="Mestiza" panose="00000500000000000000" pitchFamily="50" charset="0"/>
                        </a:rPr>
                        <a:t>Personas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046485461"/>
                  </a:ext>
                </a:extLst>
              </a:tr>
              <a:tr h="166727">
                <a:tc gridSpan="2">
                  <a:txBody>
                    <a:bodyPr/>
                    <a:lstStyle/>
                    <a:p>
                      <a:pPr algn="ctr"/>
                      <a:r>
                        <a:rPr lang="es-MX" sz="1050" b="1" dirty="0">
                          <a:effectLst>
                            <a:outerShdw blurRad="38100" dist="38100" dir="2700000" algn="tl">
                              <a:srgbClr val="000000">
                                <a:alpha val="43137"/>
                              </a:srgbClr>
                            </a:outerShdw>
                          </a:effectLst>
                          <a:latin typeface="Mestiza" panose="00000500000000000000" pitchFamily="50" charset="0"/>
                        </a:rPr>
                        <a:t>Valor año (2021)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s-MX" sz="1050" b="1" dirty="0">
                        <a:effectLst>
                          <a:outerShdw blurRad="38100" dist="38100" dir="2700000" algn="tl">
                            <a:srgbClr val="000000">
                              <a:alpha val="43137"/>
                            </a:srgbClr>
                          </a:outerShdw>
                        </a:effectLst>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098529745"/>
                  </a:ext>
                </a:extLst>
              </a:tr>
              <a:tr h="288000">
                <a:tc>
                  <a:txBody>
                    <a:bodyPr/>
                    <a:lstStyle/>
                    <a:p>
                      <a:pPr algn="l"/>
                      <a:r>
                        <a:rPr lang="es-MX" sz="1050" dirty="0">
                          <a:latin typeface="Mestiza" panose="00000500000000000000" pitchFamily="50" charset="0"/>
                        </a:rPr>
                        <a:t>Población Potencial (PP)</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686,200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0974591"/>
                  </a:ext>
                </a:extLst>
              </a:tr>
              <a:tr h="288000">
                <a:tc>
                  <a:txBody>
                    <a:bodyPr/>
                    <a:lstStyle/>
                    <a:p>
                      <a:pPr algn="l"/>
                      <a:r>
                        <a:rPr lang="es-MX" sz="1050" dirty="0">
                          <a:latin typeface="Mestiza" panose="00000500000000000000" pitchFamily="50" charset="0"/>
                        </a:rPr>
                        <a:t>Población Objetivo (PO)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147,705</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830737486"/>
                  </a:ext>
                </a:extLst>
              </a:tr>
              <a:tr h="288000">
                <a:tc>
                  <a:txBody>
                    <a:bodyPr/>
                    <a:lstStyle/>
                    <a:p>
                      <a:pPr algn="l"/>
                      <a:r>
                        <a:rPr lang="es-MX" sz="1050" dirty="0">
                          <a:latin typeface="Mestiza" panose="00000500000000000000" pitchFamily="50" charset="0"/>
                        </a:rPr>
                        <a:t>Población Atendida (PA)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294,669</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4735009"/>
                  </a:ext>
                </a:extLst>
              </a:tr>
              <a:tr h="0">
                <a:tc>
                  <a:txBody>
                    <a:bodyPr/>
                    <a:lstStyle/>
                    <a:p>
                      <a:pPr algn="l"/>
                      <a:r>
                        <a:rPr lang="es-MX" sz="1050" dirty="0">
                          <a:latin typeface="Mestiza" panose="00000500000000000000" pitchFamily="50" charset="0"/>
                        </a:rPr>
                        <a:t>Población Atendida / Población Objetivo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s-MX" sz="1050" b="0" dirty="0">
                        <a:solidFill>
                          <a:schemeClr val="tx1"/>
                        </a:solidFill>
                        <a:latin typeface="Mestiza"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88437352"/>
                  </a:ext>
                </a:extLst>
              </a:tr>
            </a:tbl>
          </a:graphicData>
        </a:graphic>
      </p:graphicFrame>
      <p:sp>
        <p:nvSpPr>
          <p:cNvPr id="7" name="6 Cheurón"/>
          <p:cNvSpPr/>
          <p:nvPr/>
        </p:nvSpPr>
        <p:spPr>
          <a:xfrm>
            <a:off x="703002" y="141281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Definición de Población Objetivo </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3</a:t>
            </a:fld>
            <a:endParaRPr lang="es-MX" dirty="0"/>
          </a:p>
        </p:txBody>
      </p:sp>
      <p:sp>
        <p:nvSpPr>
          <p:cNvPr id="14" name="13 Pentágono"/>
          <p:cNvSpPr/>
          <p:nvPr/>
        </p:nvSpPr>
        <p:spPr>
          <a:xfrm rot="5400000">
            <a:off x="-2160620" y="3915236"/>
            <a:ext cx="4968232"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5" name="14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3</a:t>
            </a:r>
          </a:p>
        </p:txBody>
      </p:sp>
      <p:sp>
        <p:nvSpPr>
          <p:cNvPr id="16" name="15 CuadroTexto"/>
          <p:cNvSpPr txBox="1"/>
          <p:nvPr/>
        </p:nvSpPr>
        <p:spPr>
          <a:xfrm rot="16200000">
            <a:off x="-138331" y="3698336"/>
            <a:ext cx="923651"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Cobertura</a:t>
            </a:r>
          </a:p>
        </p:txBody>
      </p:sp>
      <p:sp>
        <p:nvSpPr>
          <p:cNvPr id="17" name="9 CuadroTexto">
            <a:extLst>
              <a:ext uri="{FF2B5EF4-FFF2-40B4-BE49-F238E27FC236}">
                <a16:creationId xmlns:a16="http://schemas.microsoft.com/office/drawing/2014/main" id="{AAEEEF44-DF5E-4B13-A2AE-BDC0206B2372}"/>
              </a:ext>
            </a:extLst>
          </p:cNvPr>
          <p:cNvSpPr txBox="1"/>
          <p:nvPr/>
        </p:nvSpPr>
        <p:spPr>
          <a:xfrm>
            <a:off x="755576" y="1772816"/>
            <a:ext cx="8135920" cy="1043747"/>
          </a:xfrm>
          <a:prstGeom prst="rect">
            <a:avLst/>
          </a:prstGeom>
          <a:noFill/>
        </p:spPr>
        <p:txBody>
          <a:bodyPr wrap="square" rtlCol="0">
            <a:spAutoFit/>
          </a:bodyPr>
          <a:lstStyle/>
          <a:p>
            <a:pPr algn="just">
              <a:lnSpc>
                <a:spcPct val="120000"/>
              </a:lnSpc>
            </a:pPr>
            <a:r>
              <a:rPr lang="es-MX" sz="1050" dirty="0">
                <a:latin typeface="Mestiza"/>
              </a:rPr>
              <a:t>Se atiende a las personas de conformidad a los Programas Alimentarios en los 18 Municipios del Estado, como son: Menores de 5 años en riesgo no escolarizados; Niños y Niñas entre 6 y 11 meses, Grupos de Riesgo; Sujetos de asistencia social preferentemente, Niñas, Niños, Adolescentes, Mujeres embarazadas, Mujeres en periodo de lactancia; Adultos Mayores; Personas que han sido afectadas por algún fenómeno natural destructivo; así como a Niñas, Niños y Adolescentes en condiciones de Riesgo y Vulnerabilidad que asisten a Planteles Oficiales del Sistema Educativo Nacional ubicados en zonas indígenas, rurales y urbano marginadas preferentemente.</a:t>
            </a:r>
          </a:p>
        </p:txBody>
      </p:sp>
      <p:sp>
        <p:nvSpPr>
          <p:cNvPr id="2" name="CuadroTexto 1">
            <a:extLst>
              <a:ext uri="{FF2B5EF4-FFF2-40B4-BE49-F238E27FC236}">
                <a16:creationId xmlns:a16="http://schemas.microsoft.com/office/drawing/2014/main" id="{BD12D979-D005-403C-9FC8-9C83F768F301}"/>
              </a:ext>
            </a:extLst>
          </p:cNvPr>
          <p:cNvSpPr txBox="1"/>
          <p:nvPr/>
        </p:nvSpPr>
        <p:spPr>
          <a:xfrm>
            <a:off x="6186048" y="3202208"/>
            <a:ext cx="2832455" cy="3254737"/>
          </a:xfrm>
          <a:prstGeom prst="rect">
            <a:avLst/>
          </a:prstGeom>
          <a:noFill/>
        </p:spPr>
        <p:txBody>
          <a:bodyPr wrap="square" rtlCol="0">
            <a:spAutoFit/>
          </a:bodyPr>
          <a:lstStyle/>
          <a:p>
            <a:pPr algn="just"/>
            <a:r>
              <a:rPr lang="es-MX" sz="1050" dirty="0">
                <a:latin typeface="Mestiza" panose="00000500000000000000" pitchFamily="50" charset="0"/>
              </a:rPr>
              <a:t>En el ejercicio 2021, se incrementó el padrón de beneficiarios, cabe señalar que se registró una población atendida de </a:t>
            </a:r>
            <a:r>
              <a:rPr lang="es-MX" sz="1050" b="1" dirty="0">
                <a:latin typeface="Mestiza" panose="00000500000000000000" pitchFamily="50" charset="0"/>
              </a:rPr>
              <a:t>294,669</a:t>
            </a:r>
            <a:r>
              <a:rPr lang="es-MX" sz="1050" dirty="0">
                <a:latin typeface="Mestiza" panose="00000500000000000000" pitchFamily="50" charset="0"/>
              </a:rPr>
              <a:t> personas beneficiadas, se incluyen personas afectadas por desastres naturales, comunidades indígenas y pescadores, estos grupos presentaron un descenso en el apoyo.</a:t>
            </a:r>
          </a:p>
          <a:p>
            <a:pPr algn="just"/>
            <a:endParaRPr lang="es-MX" sz="300" dirty="0">
              <a:latin typeface="Mestiza" panose="00000500000000000000" pitchFamily="50" charset="0"/>
            </a:endParaRPr>
          </a:p>
          <a:p>
            <a:pPr algn="just"/>
            <a:r>
              <a:rPr lang="es-MX" sz="1050" dirty="0">
                <a:latin typeface="Mestiza" panose="00000500000000000000" pitchFamily="50" charset="0"/>
              </a:rPr>
              <a:t>Se da prioridad de atención a los municipios de </a:t>
            </a:r>
            <a:r>
              <a:rPr lang="es-MX" sz="1050" b="1" dirty="0">
                <a:latin typeface="Mestiza" panose="00000500000000000000" pitchFamily="50" charset="0"/>
              </a:rPr>
              <a:t>alta y muy alta marginación</a:t>
            </a:r>
            <a:r>
              <a:rPr lang="es-MX" sz="1050" dirty="0">
                <a:latin typeface="Mestiza" panose="00000500000000000000" pitchFamily="50" charset="0"/>
              </a:rPr>
              <a:t>. Las limitaciones que se encuentran en la cobertura se deben a la situación geográfica en el Estado, aunado a la carencia presupuestal de los municipios para la entrega de los apoyos a las comunidades.</a:t>
            </a:r>
          </a:p>
          <a:p>
            <a:pPr algn="just"/>
            <a:endParaRPr lang="es-MX" sz="300" dirty="0">
              <a:latin typeface="Mestiza" panose="00000500000000000000" pitchFamily="50" charset="0"/>
            </a:endParaRPr>
          </a:p>
          <a:p>
            <a:pPr algn="just"/>
            <a:r>
              <a:rPr lang="es-MX" sz="1050" dirty="0">
                <a:latin typeface="Mestiza" panose="00000500000000000000" pitchFamily="50" charset="0"/>
              </a:rPr>
              <a:t>Se benefició mayormente en los municipios de Culiacán, Guasave, Sinaloa y Mazatlán, en contraste con los municipios de San Ignacio, El Rosario, Concordia y Cosalá, los cuales, fueron los de menor cobertura.</a:t>
            </a:r>
          </a:p>
        </p:txBody>
      </p:sp>
      <p:pic>
        <p:nvPicPr>
          <p:cNvPr id="3" name="Imagen 2">
            <a:extLst>
              <a:ext uri="{FF2B5EF4-FFF2-40B4-BE49-F238E27FC236}">
                <a16:creationId xmlns:a16="http://schemas.microsoft.com/office/drawing/2014/main" id="{3C64C0B3-4217-4B2F-A15F-2AEC3EAEE9CD}"/>
              </a:ext>
            </a:extLst>
          </p:cNvPr>
          <p:cNvPicPr>
            <a:picLocks noChangeAspect="1"/>
          </p:cNvPicPr>
          <p:nvPr/>
        </p:nvPicPr>
        <p:blipFill>
          <a:blip r:embed="rId3"/>
          <a:stretch>
            <a:fillRect/>
          </a:stretch>
        </p:blipFill>
        <p:spPr>
          <a:xfrm>
            <a:off x="3482300" y="3281462"/>
            <a:ext cx="2682472" cy="2932430"/>
          </a:xfrm>
          <a:prstGeom prst="rect">
            <a:avLst/>
          </a:prstGeom>
        </p:spPr>
      </p:pic>
      <p:sp>
        <p:nvSpPr>
          <p:cNvPr id="21" name="28 Marcador de título">
            <a:extLst>
              <a:ext uri="{FF2B5EF4-FFF2-40B4-BE49-F238E27FC236}">
                <a16:creationId xmlns:a16="http://schemas.microsoft.com/office/drawing/2014/main" id="{052E22B2-62B6-47B7-AE74-AF29F7F8FE8D}"/>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solidFill>
                  <a:srgbClr val="3D2E32"/>
                </a:solidFill>
                <a:latin typeface="Montserrat Light" pitchFamily="50" charset="0"/>
              </a:rPr>
              <a:t>Asistencia Alimentaria (Despensas y Desayunos Escolares)</a:t>
            </a:r>
            <a:endParaRPr lang="es-MX" dirty="0"/>
          </a:p>
        </p:txBody>
      </p:sp>
    </p:spTree>
    <p:extLst>
      <p:ext uri="{BB962C8B-B14F-4D97-AF65-F5344CB8AC3E}">
        <p14:creationId xmlns:p14="http://schemas.microsoft.com/office/powerpoint/2010/main" val="3065521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heurón"/>
          <p:cNvSpPr/>
          <p:nvPr/>
        </p:nvSpPr>
        <p:spPr>
          <a:xfrm>
            <a:off x="703002" y="141281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del Sector</a:t>
            </a:r>
          </a:p>
        </p:txBody>
      </p:sp>
      <p:sp>
        <p:nvSpPr>
          <p:cNvPr id="9" name="8 Marcador de número de diapositiva"/>
          <p:cNvSpPr>
            <a:spLocks noGrp="1"/>
          </p:cNvSpPr>
          <p:nvPr>
            <p:ph type="sldNum" sz="quarter" idx="4"/>
          </p:nvPr>
        </p:nvSpPr>
        <p:spPr/>
        <p:txBody>
          <a:bodyPr/>
          <a:lstStyle/>
          <a:p>
            <a:fld id="{34762513-7D76-44F4-A4EB-02F5BA9AE113}" type="slidenum">
              <a:rPr lang="es-MX" smtClean="0"/>
              <a:t>4</a:t>
            </a:fld>
            <a:endParaRPr lang="es-MX" dirty="0"/>
          </a:p>
        </p:txBody>
      </p:sp>
      <p:sp>
        <p:nvSpPr>
          <p:cNvPr id="13" name="12 Pentágono"/>
          <p:cNvSpPr/>
          <p:nvPr/>
        </p:nvSpPr>
        <p:spPr>
          <a:xfrm rot="5400000">
            <a:off x="-2140514" y="3863334"/>
            <a:ext cx="4928020"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4" name="13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4</a:t>
            </a:r>
          </a:p>
        </p:txBody>
      </p:sp>
      <p:sp>
        <p:nvSpPr>
          <p:cNvPr id="16" name="15 CuadroTexto"/>
          <p:cNvSpPr txBox="1"/>
          <p:nvPr/>
        </p:nvSpPr>
        <p:spPr>
          <a:xfrm rot="16200000">
            <a:off x="-471" y="3621818"/>
            <a:ext cx="647934"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Sector</a:t>
            </a:r>
          </a:p>
        </p:txBody>
      </p:sp>
      <p:sp>
        <p:nvSpPr>
          <p:cNvPr id="11" name="10 CuadroTexto">
            <a:extLst>
              <a:ext uri="{FF2B5EF4-FFF2-40B4-BE49-F238E27FC236}">
                <a16:creationId xmlns:a16="http://schemas.microsoft.com/office/drawing/2014/main" id="{80905454-EBED-4F4E-A75C-9437B8590865}"/>
              </a:ext>
            </a:extLst>
          </p:cNvPr>
          <p:cNvSpPr txBox="1"/>
          <p:nvPr/>
        </p:nvSpPr>
        <p:spPr>
          <a:xfrm>
            <a:off x="703002" y="1840615"/>
            <a:ext cx="8280000" cy="1216295"/>
          </a:xfrm>
          <a:prstGeom prst="rect">
            <a:avLst/>
          </a:prstGeom>
          <a:noFill/>
        </p:spPr>
        <p:txBody>
          <a:bodyPr wrap="square" rtlCol="0">
            <a:spAutoFit/>
          </a:bodyPr>
          <a:lstStyle/>
          <a:p>
            <a:pPr algn="just">
              <a:lnSpc>
                <a:spcPct val="150000"/>
              </a:lnSpc>
            </a:pPr>
            <a:r>
              <a:rPr lang="es-MX" sz="1050" dirty="0">
                <a:latin typeface="Mestiza"/>
              </a:rPr>
              <a:t>El programa contribuye al indicador sectorial “</a:t>
            </a:r>
            <a:r>
              <a:rPr lang="es-MX" sz="1050" i="1" dirty="0">
                <a:latin typeface="Mestiza"/>
              </a:rPr>
              <a:t>Fortalecimiento a Familias en Desventaja</a:t>
            </a:r>
            <a:r>
              <a:rPr lang="es-MX" sz="1050" dirty="0">
                <a:latin typeface="Mestiza"/>
              </a:rPr>
              <a:t>”, mediante el apoyo al 20% (meta anual) de las personas identificadas con carencia alimentaria en el Estado de Sinaloa, con la entrega de despensas alimentarios y de desayunos fríos y/o calientes. </a:t>
            </a:r>
          </a:p>
          <a:p>
            <a:pPr algn="just">
              <a:lnSpc>
                <a:spcPct val="150000"/>
              </a:lnSpc>
            </a:pPr>
            <a:endParaRPr lang="es-MX" sz="600" dirty="0">
              <a:latin typeface="Mestiza"/>
            </a:endParaRPr>
          </a:p>
          <a:p>
            <a:pPr algn="just">
              <a:lnSpc>
                <a:spcPct val="150000"/>
              </a:lnSpc>
            </a:pPr>
            <a:r>
              <a:rPr lang="es-MX" sz="1050" dirty="0">
                <a:latin typeface="Mestiza"/>
              </a:rPr>
              <a:t>En el 2021, se alcanzó el 42.94% beneficiando a </a:t>
            </a:r>
            <a:r>
              <a:rPr lang="es-MX" sz="1050" b="1" dirty="0">
                <a:latin typeface="Mestiza"/>
              </a:rPr>
              <a:t>294,669</a:t>
            </a:r>
            <a:r>
              <a:rPr lang="es-MX" sz="1050" dirty="0">
                <a:latin typeface="Mestiza"/>
              </a:rPr>
              <a:t> personas con lo cual se cumplió la meta anual programada.</a:t>
            </a:r>
          </a:p>
        </p:txBody>
      </p:sp>
      <p:graphicFrame>
        <p:nvGraphicFramePr>
          <p:cNvPr id="2" name="Tabla 2">
            <a:extLst>
              <a:ext uri="{FF2B5EF4-FFF2-40B4-BE49-F238E27FC236}">
                <a16:creationId xmlns:a16="http://schemas.microsoft.com/office/drawing/2014/main" id="{C4302DFC-ED38-4A3E-B73C-A272A1429766}"/>
              </a:ext>
            </a:extLst>
          </p:cNvPr>
          <p:cNvGraphicFramePr>
            <a:graphicFrameLocks noGrp="1"/>
          </p:cNvGraphicFramePr>
          <p:nvPr>
            <p:extLst>
              <p:ext uri="{D42A27DB-BD31-4B8C-83A1-F6EECF244321}">
                <p14:modId xmlns:p14="http://schemas.microsoft.com/office/powerpoint/2010/main" val="3366302963"/>
              </p:ext>
            </p:extLst>
          </p:nvPr>
        </p:nvGraphicFramePr>
        <p:xfrm>
          <a:off x="827584" y="3212976"/>
          <a:ext cx="7992888" cy="504000"/>
        </p:xfrm>
        <a:graphic>
          <a:graphicData uri="http://schemas.openxmlformats.org/drawingml/2006/table">
            <a:tbl>
              <a:tblPr firstRow="1" bandRow="1">
                <a:tableStyleId>{5940675A-B579-460E-94D1-54222C63F5DA}</a:tableStyleId>
              </a:tblPr>
              <a:tblGrid>
                <a:gridCol w="3960440">
                  <a:extLst>
                    <a:ext uri="{9D8B030D-6E8A-4147-A177-3AD203B41FA5}">
                      <a16:colId xmlns:a16="http://schemas.microsoft.com/office/drawing/2014/main" val="4166845029"/>
                    </a:ext>
                  </a:extLst>
                </a:gridCol>
                <a:gridCol w="4032448">
                  <a:extLst>
                    <a:ext uri="{9D8B030D-6E8A-4147-A177-3AD203B41FA5}">
                      <a16:colId xmlns:a16="http://schemas.microsoft.com/office/drawing/2014/main" val="2911591563"/>
                    </a:ext>
                  </a:extLst>
                </a:gridCol>
              </a:tblGrid>
              <a:tr h="252000">
                <a:tc>
                  <a:txBody>
                    <a:bodyPr/>
                    <a:lstStyle/>
                    <a:p>
                      <a:pPr algn="ctr"/>
                      <a:r>
                        <a:rPr lang="es-MX" sz="1050" b="1" dirty="0">
                          <a:solidFill>
                            <a:schemeClr val="bg1"/>
                          </a:solidFill>
                          <a:latin typeface="Mestiza" panose="00000500000000000000" pitchFamily="50" charset="0"/>
                        </a:rPr>
                        <a:t>Indicador del Sector</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Presupuesto del Ejercicio fiscal</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897565414"/>
                  </a:ext>
                </a:extLst>
              </a:tr>
              <a:tr h="252000">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87337722"/>
                  </a:ext>
                </a:extLst>
              </a:tr>
            </a:tbl>
          </a:graphicData>
        </a:graphic>
      </p:graphicFrame>
      <p:graphicFrame>
        <p:nvGraphicFramePr>
          <p:cNvPr id="5" name="Tabla 4">
            <a:extLst>
              <a:ext uri="{FF2B5EF4-FFF2-40B4-BE49-F238E27FC236}">
                <a16:creationId xmlns:a16="http://schemas.microsoft.com/office/drawing/2014/main" id="{90C27105-355A-49AB-B0D9-B41C95F122C1}"/>
              </a:ext>
            </a:extLst>
          </p:cNvPr>
          <p:cNvGraphicFramePr>
            <a:graphicFrameLocks noGrp="1"/>
          </p:cNvGraphicFramePr>
          <p:nvPr>
            <p:extLst>
              <p:ext uri="{D42A27DB-BD31-4B8C-83A1-F6EECF244321}">
                <p14:modId xmlns:p14="http://schemas.microsoft.com/office/powerpoint/2010/main" val="3515522306"/>
              </p:ext>
            </p:extLst>
          </p:nvPr>
        </p:nvGraphicFramePr>
        <p:xfrm>
          <a:off x="4932040" y="3573016"/>
          <a:ext cx="3744416" cy="1439564"/>
        </p:xfrm>
        <a:graphic>
          <a:graphicData uri="http://schemas.openxmlformats.org/drawingml/2006/table">
            <a:tbl>
              <a:tblPr>
                <a:tableStyleId>{5C22544A-7EE6-4342-B048-85BDC9FD1C3A}</a:tableStyleId>
              </a:tblPr>
              <a:tblGrid>
                <a:gridCol w="1306191">
                  <a:extLst>
                    <a:ext uri="{9D8B030D-6E8A-4147-A177-3AD203B41FA5}">
                      <a16:colId xmlns:a16="http://schemas.microsoft.com/office/drawing/2014/main" val="627760317"/>
                    </a:ext>
                  </a:extLst>
                </a:gridCol>
                <a:gridCol w="2438225">
                  <a:extLst>
                    <a:ext uri="{9D8B030D-6E8A-4147-A177-3AD203B41FA5}">
                      <a16:colId xmlns:a16="http://schemas.microsoft.com/office/drawing/2014/main" val="2477477799"/>
                    </a:ext>
                  </a:extLst>
                </a:gridCol>
              </a:tblGrid>
              <a:tr h="288032">
                <a:tc>
                  <a:txBody>
                    <a:bodyPr/>
                    <a:lstStyle/>
                    <a:p>
                      <a:pPr algn="ctr" fontAlgn="ctr"/>
                      <a:r>
                        <a:rPr lang="es-MX" sz="1050" b="1" u="none" strike="noStrike" dirty="0">
                          <a:solidFill>
                            <a:schemeClr val="tx1"/>
                          </a:solidFill>
                          <a:effectLst/>
                          <a:latin typeface="Mestiza" panose="00000500000000000000" pitchFamily="50" charset="0"/>
                        </a:rPr>
                        <a:t>Año</a:t>
                      </a: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a:txBody>
                    <a:bodyPr/>
                    <a:lstStyle/>
                    <a:p>
                      <a:pPr algn="ctr" fontAlgn="ctr"/>
                      <a:r>
                        <a:rPr lang="es-MX" sz="1050" b="1" u="none" strike="noStrike" dirty="0">
                          <a:solidFill>
                            <a:schemeClr val="tx1"/>
                          </a:solidFill>
                          <a:effectLst/>
                          <a:latin typeface="Mestiza" panose="00000500000000000000" pitchFamily="50" charset="0"/>
                        </a:rPr>
                        <a:t>Presupuesto ejercido</a:t>
                      </a: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extLst>
                  <a:ext uri="{0D108BD9-81ED-4DB2-BD59-A6C34878D82A}">
                    <a16:rowId xmlns:a16="http://schemas.microsoft.com/office/drawing/2014/main" val="1537703214"/>
                  </a:ext>
                </a:extLst>
              </a:tr>
              <a:tr h="383844">
                <a:tc>
                  <a:txBody>
                    <a:bodyPr/>
                    <a:lstStyle/>
                    <a:p>
                      <a:pPr algn="ctr" fontAlgn="ctr"/>
                      <a:r>
                        <a:rPr lang="es-MX" sz="1050" b="0" i="0" u="none" strike="noStrike" dirty="0">
                          <a:solidFill>
                            <a:srgbClr val="000000"/>
                          </a:solidFill>
                          <a:effectLst/>
                          <a:latin typeface="Mestiza" panose="00000500000000000000" pitchFamily="50" charset="0"/>
                        </a:rPr>
                        <a:t>2019</a:t>
                      </a:r>
                    </a:p>
                  </a:txBody>
                  <a:tcPr marL="9525" marR="9525" marT="9525" marB="0" anchor="ctr">
                    <a:noFill/>
                  </a:tcPr>
                </a:tc>
                <a:tc>
                  <a:txBody>
                    <a:bodyPr/>
                    <a:lstStyle/>
                    <a:p>
                      <a:pPr marL="0" algn="ctr" defTabSz="914400" rtl="0" eaLnBrk="1" fontAlgn="ctr" latinLnBrk="0" hangingPunct="1">
                        <a:lnSpc>
                          <a:spcPct val="107000"/>
                        </a:lnSpc>
                        <a:spcAft>
                          <a:spcPts val="0"/>
                        </a:spcAft>
                      </a:pPr>
                      <a:r>
                        <a:rPr lang="es-MX" sz="1050" b="0" i="0" u="none" strike="noStrike" kern="1200" dirty="0">
                          <a:solidFill>
                            <a:srgbClr val="000000"/>
                          </a:solidFill>
                          <a:effectLst/>
                          <a:latin typeface="Mestiza" panose="00000500000000000000" pitchFamily="50" charset="0"/>
                          <a:ea typeface="+mn-ea"/>
                          <a:cs typeface="+mn-cs"/>
                        </a:rPr>
                        <a:t> $ 267,630,348.60</a:t>
                      </a:r>
                    </a:p>
                  </a:txBody>
                  <a:tcPr marL="68580" marR="68580" marT="0" marB="0" anchor="ctr">
                    <a:noFill/>
                  </a:tcPr>
                </a:tc>
                <a:extLst>
                  <a:ext uri="{0D108BD9-81ED-4DB2-BD59-A6C34878D82A}">
                    <a16:rowId xmlns:a16="http://schemas.microsoft.com/office/drawing/2014/main" val="3457920285"/>
                  </a:ext>
                </a:extLst>
              </a:tr>
              <a:tr h="383844">
                <a:tc>
                  <a:txBody>
                    <a:bodyPr/>
                    <a:lstStyle/>
                    <a:p>
                      <a:pPr algn="ctr" fontAlgn="ctr"/>
                      <a:r>
                        <a:rPr lang="es-MX" sz="1050" b="0" i="0" u="none" strike="noStrike" dirty="0">
                          <a:solidFill>
                            <a:srgbClr val="000000"/>
                          </a:solidFill>
                          <a:effectLst/>
                          <a:latin typeface="Mestiza" panose="00000500000000000000" pitchFamily="50" charset="0"/>
                        </a:rPr>
                        <a:t>2020</a:t>
                      </a:r>
                    </a:p>
                  </a:txBody>
                  <a:tcPr marL="9525" marR="9525" marT="9525" marB="0" anchor="ctr">
                    <a:noFill/>
                  </a:tcPr>
                </a:tc>
                <a:tc>
                  <a:txBody>
                    <a:bodyPr/>
                    <a:lstStyle/>
                    <a:p>
                      <a:pPr marL="0" algn="ctr" defTabSz="914400" rtl="0" eaLnBrk="1" fontAlgn="ctr" latinLnBrk="0" hangingPunct="1">
                        <a:lnSpc>
                          <a:spcPct val="107000"/>
                        </a:lnSpc>
                        <a:spcAft>
                          <a:spcPts val="0"/>
                        </a:spcAft>
                      </a:pPr>
                      <a:r>
                        <a:rPr lang="es-MX" sz="1050" b="0" i="0" u="none" strike="noStrike" kern="1200" dirty="0">
                          <a:solidFill>
                            <a:srgbClr val="000000"/>
                          </a:solidFill>
                          <a:effectLst/>
                          <a:latin typeface="Mestiza" panose="00000500000000000000" pitchFamily="50" charset="0"/>
                          <a:ea typeface="+mn-ea"/>
                          <a:cs typeface="+mn-cs"/>
                        </a:rPr>
                        <a:t>$ 283,888,100.00</a:t>
                      </a:r>
                    </a:p>
                  </a:txBody>
                  <a:tcPr marL="68580" marR="68580" marT="0" marB="0" anchor="ctr">
                    <a:noFill/>
                  </a:tcPr>
                </a:tc>
                <a:extLst>
                  <a:ext uri="{0D108BD9-81ED-4DB2-BD59-A6C34878D82A}">
                    <a16:rowId xmlns:a16="http://schemas.microsoft.com/office/drawing/2014/main" val="1676914108"/>
                  </a:ext>
                </a:extLst>
              </a:tr>
              <a:tr h="383844">
                <a:tc>
                  <a:txBody>
                    <a:bodyPr/>
                    <a:lstStyle/>
                    <a:p>
                      <a:pPr algn="ctr" fontAlgn="ctr"/>
                      <a:r>
                        <a:rPr lang="es-MX" sz="1050" b="0" i="0" u="none" strike="noStrike" dirty="0">
                          <a:solidFill>
                            <a:srgbClr val="000000"/>
                          </a:solidFill>
                          <a:effectLst/>
                          <a:latin typeface="Mestiza" panose="00000500000000000000" pitchFamily="50" charset="0"/>
                        </a:rPr>
                        <a:t>2021</a:t>
                      </a:r>
                    </a:p>
                  </a:txBody>
                  <a:tcPr marL="9525" marR="9525" marT="9525" marB="0" anchor="ctr">
                    <a:noFill/>
                  </a:tcPr>
                </a:tc>
                <a:tc>
                  <a:txBody>
                    <a:bodyPr/>
                    <a:lstStyle/>
                    <a:p>
                      <a:pPr marL="0" algn="ctr" defTabSz="914400" rtl="0" eaLnBrk="1" fontAlgn="ctr" latinLnBrk="0" hangingPunct="1"/>
                      <a:r>
                        <a:rPr lang="es-MX" sz="1050" b="0" i="0" u="none" strike="noStrike" kern="1200" dirty="0">
                          <a:solidFill>
                            <a:srgbClr val="000000"/>
                          </a:solidFill>
                          <a:effectLst/>
                          <a:latin typeface="Mestiza" panose="00000500000000000000" pitchFamily="50" charset="0"/>
                          <a:ea typeface="+mn-ea"/>
                          <a:cs typeface="+mn-cs"/>
                        </a:rPr>
                        <a:t>$ 288,449,109.30</a:t>
                      </a:r>
                    </a:p>
                  </a:txBody>
                  <a:tcPr marL="9525" marR="9525" marT="9525" marB="0" anchor="ctr">
                    <a:noFill/>
                  </a:tcPr>
                </a:tc>
                <a:extLst>
                  <a:ext uri="{0D108BD9-81ED-4DB2-BD59-A6C34878D82A}">
                    <a16:rowId xmlns:a16="http://schemas.microsoft.com/office/drawing/2014/main" val="2918481073"/>
                  </a:ext>
                </a:extLst>
              </a:tr>
            </a:tbl>
          </a:graphicData>
        </a:graphic>
      </p:graphicFrame>
      <p:pic>
        <p:nvPicPr>
          <p:cNvPr id="3" name="Imagen 2">
            <a:extLst>
              <a:ext uri="{FF2B5EF4-FFF2-40B4-BE49-F238E27FC236}">
                <a16:creationId xmlns:a16="http://schemas.microsoft.com/office/drawing/2014/main" id="{A57A4418-7090-4F24-B8C8-6335800FC8C0}"/>
              </a:ext>
            </a:extLst>
          </p:cNvPr>
          <p:cNvPicPr>
            <a:picLocks noChangeAspect="1"/>
          </p:cNvPicPr>
          <p:nvPr/>
        </p:nvPicPr>
        <p:blipFill>
          <a:blip r:embed="rId3"/>
          <a:stretch>
            <a:fillRect/>
          </a:stretch>
        </p:blipFill>
        <p:spPr>
          <a:xfrm>
            <a:off x="827584" y="3501008"/>
            <a:ext cx="3930470" cy="2014213"/>
          </a:xfrm>
          <a:prstGeom prst="rect">
            <a:avLst/>
          </a:prstGeom>
        </p:spPr>
      </p:pic>
      <p:sp>
        <p:nvSpPr>
          <p:cNvPr id="17" name="28 Marcador de título">
            <a:extLst>
              <a:ext uri="{FF2B5EF4-FFF2-40B4-BE49-F238E27FC236}">
                <a16:creationId xmlns:a16="http://schemas.microsoft.com/office/drawing/2014/main" id="{740752A8-27D1-4B53-860A-CE474B67F1B5}"/>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solidFill>
                  <a:srgbClr val="3D2E32"/>
                </a:solidFill>
                <a:latin typeface="Montserrat Light" pitchFamily="50" charset="0"/>
              </a:rPr>
              <a:t>Asistencia Alimentaria (Despensas y Desayunos Escolares)</a:t>
            </a:r>
            <a:endParaRPr lang="es-MX" dirty="0"/>
          </a:p>
        </p:txBody>
      </p:sp>
    </p:spTree>
    <p:extLst>
      <p:ext uri="{BB962C8B-B14F-4D97-AF65-F5344CB8AC3E}">
        <p14:creationId xmlns:p14="http://schemas.microsoft.com/office/powerpoint/2010/main" val="977408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Marcador de número de diapositiva"/>
          <p:cNvSpPr>
            <a:spLocks noGrp="1"/>
          </p:cNvSpPr>
          <p:nvPr>
            <p:ph type="sldNum" sz="quarter" idx="4"/>
          </p:nvPr>
        </p:nvSpPr>
        <p:spPr/>
        <p:txBody>
          <a:bodyPr/>
          <a:lstStyle/>
          <a:p>
            <a:fld id="{34762513-7D76-44F4-A4EB-02F5BA9AE113}" type="slidenum">
              <a:rPr lang="es-MX" smtClean="0"/>
              <a:t>5</a:t>
            </a:fld>
            <a:endParaRPr lang="es-MX" dirty="0"/>
          </a:p>
        </p:txBody>
      </p:sp>
      <p:sp>
        <p:nvSpPr>
          <p:cNvPr id="9" name="8 Pentágono"/>
          <p:cNvSpPr/>
          <p:nvPr/>
        </p:nvSpPr>
        <p:spPr>
          <a:xfrm rot="5400000">
            <a:off x="-2212522" y="3935342"/>
            <a:ext cx="5072036"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5</a:t>
            </a:r>
          </a:p>
        </p:txBody>
      </p:sp>
      <p:sp>
        <p:nvSpPr>
          <p:cNvPr id="12" name="11 CuadroTexto"/>
          <p:cNvSpPr txBox="1"/>
          <p:nvPr/>
        </p:nvSpPr>
        <p:spPr>
          <a:xfrm rot="16200000">
            <a:off x="-287638" y="3757624"/>
            <a:ext cx="1222281"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Análisis FODA</a:t>
            </a:r>
          </a:p>
        </p:txBody>
      </p:sp>
      <p:graphicFrame>
        <p:nvGraphicFramePr>
          <p:cNvPr id="8" name="7 Tabla"/>
          <p:cNvGraphicFramePr>
            <a:graphicFrameLocks noGrp="1"/>
          </p:cNvGraphicFramePr>
          <p:nvPr>
            <p:extLst>
              <p:ext uri="{D42A27DB-BD31-4B8C-83A1-F6EECF244321}">
                <p14:modId xmlns:p14="http://schemas.microsoft.com/office/powerpoint/2010/main" val="213124867"/>
              </p:ext>
            </p:extLst>
          </p:nvPr>
        </p:nvGraphicFramePr>
        <p:xfrm>
          <a:off x="755576" y="1412776"/>
          <a:ext cx="8208912" cy="5134416"/>
        </p:xfrm>
        <a:graphic>
          <a:graphicData uri="http://schemas.openxmlformats.org/drawingml/2006/table">
            <a:tbl>
              <a:tblPr firstRow="1" bandRow="1">
                <a:effectLst/>
                <a:tableStyleId>{5C22544A-7EE6-4342-B048-85BDC9FD1C3A}</a:tableStyleId>
              </a:tblPr>
              <a:tblGrid>
                <a:gridCol w="4752527">
                  <a:extLst>
                    <a:ext uri="{9D8B030D-6E8A-4147-A177-3AD203B41FA5}">
                      <a16:colId xmlns:a16="http://schemas.microsoft.com/office/drawing/2014/main" val="20000"/>
                    </a:ext>
                  </a:extLst>
                </a:gridCol>
                <a:gridCol w="3456385">
                  <a:extLst>
                    <a:ext uri="{9D8B030D-6E8A-4147-A177-3AD203B41FA5}">
                      <a16:colId xmlns:a16="http://schemas.microsoft.com/office/drawing/2014/main" val="20001"/>
                    </a:ext>
                  </a:extLst>
                </a:gridCol>
              </a:tblGrid>
              <a:tr h="260283">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Fortalezas</a:t>
                      </a:r>
                    </a:p>
                  </a:txBody>
                  <a:tcPr anchor="ct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Debilidades</a:t>
                      </a:r>
                      <a:endParaRPr lang="es-MX" sz="1050" b="1" baseline="0" dirty="0">
                        <a:solidFill>
                          <a:schemeClr val="bg1"/>
                        </a:solidFill>
                        <a:effectLst>
                          <a:outerShdw blurRad="38100" dist="38100" dir="2700000" algn="tl">
                            <a:srgbClr val="000000">
                              <a:alpha val="43137"/>
                            </a:srgbClr>
                          </a:outerShdw>
                        </a:effectLst>
                        <a:latin typeface="Mestiza" pitchFamily="50" charset="0"/>
                      </a:endParaRPr>
                    </a:p>
                  </a:txBody>
                  <a:tcPr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0"/>
                  </a:ext>
                </a:extLst>
              </a:tr>
              <a:tr h="2183068">
                <a:tc>
                  <a:txBody>
                    <a:bodyPr/>
                    <a:lstStyle/>
                    <a:p>
                      <a:pPr marL="171450" indent="-171450" algn="just">
                        <a:lnSpc>
                          <a:spcPct val="120000"/>
                        </a:lnSpc>
                        <a:buFont typeface="Arial" pitchFamily="34" charset="0"/>
                        <a:buChar char="•"/>
                      </a:pPr>
                      <a:r>
                        <a:rPr lang="es-MX" sz="1050" b="0" dirty="0">
                          <a:solidFill>
                            <a:schemeClr val="tx1"/>
                          </a:solidFill>
                          <a:latin typeface="Mestiza" pitchFamily="50" charset="0"/>
                        </a:rPr>
                        <a:t>Contribuir a la seguridad alimentaria de la población vulnerable del estado de Sinaloa.</a:t>
                      </a:r>
                    </a:p>
                    <a:p>
                      <a:pPr marL="171450" indent="-171450" algn="just">
                        <a:lnSpc>
                          <a:spcPct val="120000"/>
                        </a:lnSpc>
                        <a:buFont typeface="Arial" pitchFamily="34" charset="0"/>
                        <a:buChar char="•"/>
                      </a:pPr>
                      <a:r>
                        <a:rPr lang="es-MX" sz="1050" b="0" dirty="0">
                          <a:solidFill>
                            <a:schemeClr val="tx1"/>
                          </a:solidFill>
                          <a:latin typeface="Mestiza" pitchFamily="50" charset="0"/>
                        </a:rPr>
                        <a:t>Contar con los instrumentos que permitan conocer el nivel de satisfacción de su población objetivo.</a:t>
                      </a:r>
                    </a:p>
                    <a:p>
                      <a:pPr marL="171450" indent="-171450" algn="just">
                        <a:lnSpc>
                          <a:spcPct val="120000"/>
                        </a:lnSpc>
                        <a:buFont typeface="Arial" pitchFamily="34" charset="0"/>
                        <a:buChar char="•"/>
                      </a:pPr>
                      <a:r>
                        <a:rPr lang="es-MX" sz="1050" b="0" dirty="0">
                          <a:solidFill>
                            <a:schemeClr val="tx1"/>
                          </a:solidFill>
                          <a:latin typeface="Mestiza" pitchFamily="50" charset="0"/>
                        </a:rPr>
                        <a:t>Fomentar la formación de hábitos de vida saludable, así como de higiene en el manejo de los alimentos a la población atendida a través de los programas alimentarios y de los temas de orientación alimentaria.</a:t>
                      </a:r>
                    </a:p>
                    <a:p>
                      <a:pPr marL="171450" indent="-171450" algn="just">
                        <a:lnSpc>
                          <a:spcPct val="120000"/>
                        </a:lnSpc>
                        <a:buFont typeface="Arial" pitchFamily="34" charset="0"/>
                        <a:buChar char="•"/>
                      </a:pPr>
                      <a:r>
                        <a:rPr lang="es-MX" sz="1050" b="0" dirty="0">
                          <a:solidFill>
                            <a:schemeClr val="tx1"/>
                          </a:solidFill>
                          <a:latin typeface="Mestiza" pitchFamily="50" charset="0"/>
                        </a:rPr>
                        <a:t>Mantener la transparencia y la eficiencia en la aplicación del recurso de modo que, se publique mensualmente el avance de las metas programadas en el portal de transparencia SIPOT, y anualmente o cuando se requiera.</a:t>
                      </a:r>
                    </a:p>
                    <a:p>
                      <a:pPr marL="171450" indent="-171450" algn="just">
                        <a:lnSpc>
                          <a:spcPct val="120000"/>
                        </a:lnSpc>
                        <a:buFont typeface="Arial" pitchFamily="34" charset="0"/>
                        <a:buChar char="•"/>
                      </a:pPr>
                      <a:r>
                        <a:rPr lang="es-MX" sz="1050" b="0" dirty="0">
                          <a:solidFill>
                            <a:schemeClr val="tx1"/>
                          </a:solidFill>
                          <a:latin typeface="Mestiza" pitchFamily="50" charset="0"/>
                        </a:rPr>
                        <a:t>Efectuar visitas aleatorias a los beneficiarios de los programas alimentarios.</a:t>
                      </a:r>
                    </a:p>
                    <a:p>
                      <a:pPr marL="171450" indent="-171450" algn="just">
                        <a:lnSpc>
                          <a:spcPct val="120000"/>
                        </a:lnSpc>
                        <a:buFont typeface="Arial" pitchFamily="34" charset="0"/>
                        <a:buChar char="•"/>
                      </a:pPr>
                      <a:r>
                        <a:rPr lang="es-MX" sz="1050" b="0" dirty="0">
                          <a:solidFill>
                            <a:schemeClr val="tx1"/>
                          </a:solidFill>
                          <a:latin typeface="Mestiza" pitchFamily="50" charset="0"/>
                        </a:rPr>
                        <a:t>Aplicar de manera estricta el recurso en los programas alimentarios, de manera que se mantengan y se respeten los criterios de calidad nutricia señalados en los Lineamientos de la EIASADC, y con ello cumplir con los objetivos.</a:t>
                      </a:r>
                    </a:p>
                    <a:p>
                      <a:pPr marL="171450" indent="-171450" algn="just">
                        <a:lnSpc>
                          <a:spcPct val="120000"/>
                        </a:lnSpc>
                        <a:buFont typeface="Arial" pitchFamily="34" charset="0"/>
                        <a:buChar char="•"/>
                      </a:pPr>
                      <a:r>
                        <a:rPr lang="es-MX" sz="1050" b="0" dirty="0">
                          <a:solidFill>
                            <a:schemeClr val="tx1"/>
                          </a:solidFill>
                          <a:latin typeface="Mestiza" pitchFamily="50" charset="0"/>
                        </a:rPr>
                        <a:t>Promocionar en todos los municipios del estado de Sinaloa, la importancia de una alimentación correcta.</a:t>
                      </a:r>
                    </a:p>
                    <a:p>
                      <a:pPr marL="171450" indent="-171450" algn="just">
                        <a:lnSpc>
                          <a:spcPct val="120000"/>
                        </a:lnSpc>
                        <a:buFont typeface="Arial" pitchFamily="34" charset="0"/>
                        <a:buChar char="•"/>
                      </a:pPr>
                      <a:r>
                        <a:rPr lang="es-MX" sz="1050" b="0" dirty="0">
                          <a:solidFill>
                            <a:schemeClr val="tx1"/>
                          </a:solidFill>
                          <a:latin typeface="Mestiza" pitchFamily="50" charset="0"/>
                        </a:rPr>
                        <a:t>Contar con personal altamente competente, capacitado y con experiencia que integra las distintas áreas operativas en el Sistema Estatal DIF.</a:t>
                      </a:r>
                    </a:p>
                    <a:p>
                      <a:pPr marL="171450" indent="-171450" algn="just">
                        <a:lnSpc>
                          <a:spcPct val="120000"/>
                        </a:lnSpc>
                        <a:buFont typeface="Arial" pitchFamily="34" charset="0"/>
                        <a:buChar char="•"/>
                      </a:pPr>
                      <a:r>
                        <a:rPr lang="es-MX" sz="1050" b="0" dirty="0">
                          <a:solidFill>
                            <a:schemeClr val="tx1"/>
                          </a:solidFill>
                          <a:latin typeface="Mestiza" pitchFamily="50" charset="0"/>
                        </a:rPr>
                        <a:t>Contar con personal operativo y administrativo vacunado contra el COVID-19.</a:t>
                      </a:r>
                    </a:p>
                    <a:p>
                      <a:pPr marL="171450" indent="-171450" algn="just">
                        <a:lnSpc>
                          <a:spcPct val="120000"/>
                        </a:lnSpc>
                        <a:buFont typeface="Arial" pitchFamily="34" charset="0"/>
                        <a:buChar char="•"/>
                      </a:pPr>
                      <a:r>
                        <a:rPr lang="es-MX" sz="1050" b="0" dirty="0">
                          <a:solidFill>
                            <a:schemeClr val="tx1"/>
                          </a:solidFill>
                          <a:latin typeface="Mestiza" pitchFamily="50" charset="0"/>
                        </a:rPr>
                        <a:t>Utilizar medidas sanitarias necesarias para la correcta continuidad de los programas, tanto en oficina como en campo, teniendo en cuenta la presente situación de pandemia. </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Cambios en cada administración municipal originan errores e inconsistencias en la operatividad de los programas.</a:t>
                      </a:r>
                    </a:p>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Recursos insuficientes (humanos, materiales y financieros), esto limita la cobertura y el seguimiento de los programas ya que los sistemas DIF estatal y municipales no cuentan con el personal o recursos suficientes para llegar a una cobertura total de la población objetivo, la cual en la presente situación de pandemia ha incrementado su número.</a:t>
                      </a:r>
                    </a:p>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Falta de compromiso de las personas que trabajan en la operación de los programas en los municipios en cuanto a la responsabilidad de cumplir con los objetivos y metas establecidas. </a:t>
                      </a:r>
                    </a:p>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Personal perteneciente a la población de mayor riesgo en caso de contagio de COVID-19 que no podrá integrarse a la actividad laboral de manera regular, lo cual puede llegar a entorpecer los procesos administrativos y operativos del SEDIF.</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bl>
          </a:graphicData>
        </a:graphic>
      </p:graphicFrame>
      <p:sp>
        <p:nvSpPr>
          <p:cNvPr id="10" name="28 Marcador de título">
            <a:extLst>
              <a:ext uri="{FF2B5EF4-FFF2-40B4-BE49-F238E27FC236}">
                <a16:creationId xmlns:a16="http://schemas.microsoft.com/office/drawing/2014/main" id="{859804FE-46DB-445F-98C8-FE2073B2C4A8}"/>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solidFill>
                  <a:srgbClr val="3D2E32"/>
                </a:solidFill>
                <a:latin typeface="Montserrat Light" pitchFamily="50" charset="0"/>
              </a:rPr>
              <a:t>Asistencia Alimentaria (Despensas y Desayunos Escolares)</a:t>
            </a:r>
            <a:endParaRPr lang="es-MX" dirty="0"/>
          </a:p>
        </p:txBody>
      </p:sp>
    </p:spTree>
    <p:extLst>
      <p:ext uri="{BB962C8B-B14F-4D97-AF65-F5344CB8AC3E}">
        <p14:creationId xmlns:p14="http://schemas.microsoft.com/office/powerpoint/2010/main" val="11743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Marcador de número de diapositiva"/>
          <p:cNvSpPr>
            <a:spLocks noGrp="1"/>
          </p:cNvSpPr>
          <p:nvPr>
            <p:ph type="sldNum" sz="quarter" idx="4"/>
          </p:nvPr>
        </p:nvSpPr>
        <p:spPr/>
        <p:txBody>
          <a:bodyPr/>
          <a:lstStyle/>
          <a:p>
            <a:fld id="{34762513-7D76-44F4-A4EB-02F5BA9AE113}" type="slidenum">
              <a:rPr lang="es-MX" smtClean="0"/>
              <a:t>6</a:t>
            </a:fld>
            <a:endParaRPr lang="es-MX" dirty="0"/>
          </a:p>
        </p:txBody>
      </p:sp>
      <p:sp>
        <p:nvSpPr>
          <p:cNvPr id="9" name="8 Pentágono"/>
          <p:cNvSpPr/>
          <p:nvPr/>
        </p:nvSpPr>
        <p:spPr>
          <a:xfrm rot="5400000">
            <a:off x="-2212522" y="3935342"/>
            <a:ext cx="5072036"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5</a:t>
            </a:r>
          </a:p>
        </p:txBody>
      </p:sp>
      <p:sp>
        <p:nvSpPr>
          <p:cNvPr id="12" name="11 CuadroTexto"/>
          <p:cNvSpPr txBox="1"/>
          <p:nvPr/>
        </p:nvSpPr>
        <p:spPr>
          <a:xfrm rot="16200000">
            <a:off x="-287638" y="3757624"/>
            <a:ext cx="1222281"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Análisis FODA</a:t>
            </a:r>
          </a:p>
        </p:txBody>
      </p:sp>
      <p:graphicFrame>
        <p:nvGraphicFramePr>
          <p:cNvPr id="8" name="7 Tabla"/>
          <p:cNvGraphicFramePr>
            <a:graphicFrameLocks noGrp="1"/>
          </p:cNvGraphicFramePr>
          <p:nvPr>
            <p:extLst>
              <p:ext uri="{D42A27DB-BD31-4B8C-83A1-F6EECF244321}">
                <p14:modId xmlns:p14="http://schemas.microsoft.com/office/powerpoint/2010/main" val="2484484577"/>
              </p:ext>
            </p:extLst>
          </p:nvPr>
        </p:nvGraphicFramePr>
        <p:xfrm>
          <a:off x="683568" y="1597325"/>
          <a:ext cx="8208912" cy="4639988"/>
        </p:xfrm>
        <a:graphic>
          <a:graphicData uri="http://schemas.openxmlformats.org/drawingml/2006/table">
            <a:tbl>
              <a:tblPr firstRow="1" bandRow="1">
                <a:effectLst/>
                <a:tableStyleId>{5C22544A-7EE6-4342-B048-85BDC9FD1C3A}</a:tableStyleId>
              </a:tblPr>
              <a:tblGrid>
                <a:gridCol w="4128102">
                  <a:extLst>
                    <a:ext uri="{9D8B030D-6E8A-4147-A177-3AD203B41FA5}">
                      <a16:colId xmlns:a16="http://schemas.microsoft.com/office/drawing/2014/main" val="20000"/>
                    </a:ext>
                  </a:extLst>
                </a:gridCol>
                <a:gridCol w="4080810">
                  <a:extLst>
                    <a:ext uri="{9D8B030D-6E8A-4147-A177-3AD203B41FA5}">
                      <a16:colId xmlns:a16="http://schemas.microsoft.com/office/drawing/2014/main" val="20001"/>
                    </a:ext>
                  </a:extLst>
                </a:gridCol>
              </a:tblGrid>
              <a:tr h="256460">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Oportunidades</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Amenazas</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2"/>
                  </a:ext>
                </a:extLst>
              </a:tr>
              <a:tr h="4383528">
                <a:tc>
                  <a:txBody>
                    <a:bodyPr/>
                    <a:lstStyle/>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Buscar la coordinación con otras instancias para obtener evaluaciones de impacto de los programas alimentarios.</a:t>
                      </a:r>
                    </a:p>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Reforzar la capacitación del personal que participa en la operación de los programas alimentarios.</a:t>
                      </a:r>
                    </a:p>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Promover la capacidad de gestión que se puede lograr con algunos miembros de la comunidad, como fruto de su participación social.</a:t>
                      </a:r>
                    </a:p>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Impulsar el trabajo de los comités de padres de familia en los programas alimentarios de desayunos escolares para incrementar la responsabilidad con su entorno, proporcionándoles conocimientos sobre los alimentos, su preparación, distribución, vigilancia a través de las tareas asignadas en los comités a los que pertenecen.</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Conformidad o apatía de los beneficiarios de los programas ante sus carencias y la falta de responsabilidad en sus comunidades.</a:t>
                      </a: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Falta de disposición por parte de las personas sujetas de asistencia social al momento de comprobar su identidad, lo anterior, a efecto de ratificar que la persona se realmente el beneficiario.</a:t>
                      </a: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Permanencia de pobreza y carencias en cuanto a vivienda, empleo, servicios de salud, salario, no permite que los programas alimentarios tengan los resultados esperados, ya que estos solo resuelven uno de tantos problemas inherentes a la vulnerabilidad.</a:t>
                      </a: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Semáforo epidemiológico que varía dependiendo el municipio o zona del estado, al cual se debe estar en constante monitoreo para tomar las medidas correspondientes con la operación de los programas.</a:t>
                      </a: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Posibilidad de infección o reinfección del personal, sobre todo de quienes tienen mayor contacto con la población beneficiaria.</a:t>
                      </a: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Economía perjudicada por la actual situación de contingencia, que puede repercutir en un incremento del número de población objetivo de los programas.</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
        <p:nvSpPr>
          <p:cNvPr id="7" name="28 Marcador de título">
            <a:extLst>
              <a:ext uri="{FF2B5EF4-FFF2-40B4-BE49-F238E27FC236}">
                <a16:creationId xmlns:a16="http://schemas.microsoft.com/office/drawing/2014/main" id="{4E083581-15EF-4932-810F-4B7350F061E9}"/>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solidFill>
                  <a:srgbClr val="3D2E32"/>
                </a:solidFill>
                <a:latin typeface="Montserrat Light" pitchFamily="50" charset="0"/>
              </a:rPr>
              <a:t>Asistencia Alimentaria (Despensas y Desayunos Escolares)</a:t>
            </a:r>
            <a:endParaRPr lang="es-MX" dirty="0"/>
          </a:p>
        </p:txBody>
      </p:sp>
    </p:spTree>
    <p:extLst>
      <p:ext uri="{BB962C8B-B14F-4D97-AF65-F5344CB8AC3E}">
        <p14:creationId xmlns:p14="http://schemas.microsoft.com/office/powerpoint/2010/main" val="1197547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
          </p:nvPr>
        </p:nvSpPr>
        <p:spPr/>
        <p:txBody>
          <a:bodyPr/>
          <a:lstStyle/>
          <a:p>
            <a:fld id="{34762513-7D76-44F4-A4EB-02F5BA9AE113}" type="slidenum">
              <a:rPr lang="es-MX" smtClean="0"/>
              <a:t>7</a:t>
            </a:fld>
            <a:endParaRPr lang="es-MX" dirty="0"/>
          </a:p>
        </p:txBody>
      </p:sp>
      <p:sp>
        <p:nvSpPr>
          <p:cNvPr id="18" name="3 Pentágono">
            <a:extLst>
              <a:ext uri="{FF2B5EF4-FFF2-40B4-BE49-F238E27FC236}">
                <a16:creationId xmlns:a16="http://schemas.microsoft.com/office/drawing/2014/main" id="{73E91687-1400-44FC-9111-1C84C052AB4D}"/>
              </a:ext>
            </a:extLst>
          </p:cNvPr>
          <p:cNvSpPr/>
          <p:nvPr/>
        </p:nvSpPr>
        <p:spPr>
          <a:xfrm rot="5400000">
            <a:off x="-1008450" y="5085024"/>
            <a:ext cx="2700001"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9" name="5 CuadroTexto">
            <a:extLst>
              <a:ext uri="{FF2B5EF4-FFF2-40B4-BE49-F238E27FC236}">
                <a16:creationId xmlns:a16="http://schemas.microsoft.com/office/drawing/2014/main" id="{D5A947AB-4271-4255-A305-0E4AA00D874C}"/>
              </a:ext>
            </a:extLst>
          </p:cNvPr>
          <p:cNvSpPr txBox="1"/>
          <p:nvPr/>
        </p:nvSpPr>
        <p:spPr>
          <a:xfrm rot="16200000">
            <a:off x="-683278" y="5000308"/>
            <a:ext cx="2020104" cy="461665"/>
          </a:xfrm>
          <a:prstGeom prst="rect">
            <a:avLst/>
          </a:prstGeom>
          <a:noFill/>
        </p:spPr>
        <p:txBody>
          <a:bodyPr wrap="non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Acciones del Programa </a:t>
            </a:r>
          </a:p>
          <a:p>
            <a:pPr algn="ctr"/>
            <a:r>
              <a:rPr lang="es-MX" sz="1200" b="1" dirty="0">
                <a:solidFill>
                  <a:schemeClr val="bg1"/>
                </a:solidFill>
                <a:effectLst>
                  <a:outerShdw blurRad="38100" dist="38100" dir="2700000" algn="tl">
                    <a:srgbClr val="000000">
                      <a:alpha val="43137"/>
                    </a:srgbClr>
                  </a:outerShdw>
                </a:effectLst>
                <a:latin typeface="Light" pitchFamily="50" charset="0"/>
              </a:rPr>
              <a:t>en el Ejercicio Fiscal actual</a:t>
            </a:r>
          </a:p>
        </p:txBody>
      </p:sp>
      <p:sp>
        <p:nvSpPr>
          <p:cNvPr id="20" name="19 Pentágono"/>
          <p:cNvSpPr/>
          <p:nvPr/>
        </p:nvSpPr>
        <p:spPr>
          <a:xfrm rot="5400000">
            <a:off x="-664350" y="2366257"/>
            <a:ext cx="1975692" cy="396000"/>
          </a:xfrm>
          <a:prstGeom prst="homePlate">
            <a:avLst/>
          </a:prstGeom>
          <a:blipFill>
            <a:blip r:embed="rId3"/>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21" name="20 Elipse"/>
          <p:cNvSpPr/>
          <p:nvPr/>
        </p:nvSpPr>
        <p:spPr>
          <a:xfrm>
            <a:off x="35496" y="1247847"/>
            <a:ext cx="576000" cy="576000"/>
          </a:xfrm>
          <a:prstGeom prst="ellipse">
            <a:avLst/>
          </a:prstGeom>
          <a:blipFill>
            <a:blip r:embed="rId3"/>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6</a:t>
            </a:r>
          </a:p>
        </p:txBody>
      </p:sp>
      <p:sp>
        <p:nvSpPr>
          <p:cNvPr id="22" name="21 CuadroTexto"/>
          <p:cNvSpPr txBox="1"/>
          <p:nvPr/>
        </p:nvSpPr>
        <p:spPr>
          <a:xfrm rot="16200000">
            <a:off x="-396407" y="2354226"/>
            <a:ext cx="1439818"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Light" pitchFamily="50" charset="0"/>
              </a:rPr>
              <a:t>Recomendaciones</a:t>
            </a:r>
          </a:p>
        </p:txBody>
      </p:sp>
      <p:sp>
        <p:nvSpPr>
          <p:cNvPr id="23" name="4 Elipse">
            <a:extLst>
              <a:ext uri="{FF2B5EF4-FFF2-40B4-BE49-F238E27FC236}">
                <a16:creationId xmlns:a16="http://schemas.microsoft.com/office/drawing/2014/main" id="{86EFDE5D-2D09-4048-B494-CE66419CD8F8}"/>
              </a:ext>
            </a:extLst>
          </p:cNvPr>
          <p:cNvSpPr/>
          <p:nvPr/>
        </p:nvSpPr>
        <p:spPr>
          <a:xfrm>
            <a:off x="53551" y="3604459"/>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7</a:t>
            </a:r>
          </a:p>
        </p:txBody>
      </p:sp>
      <p:sp>
        <p:nvSpPr>
          <p:cNvPr id="2" name="1 CuadroTexto"/>
          <p:cNvSpPr txBox="1"/>
          <p:nvPr/>
        </p:nvSpPr>
        <p:spPr>
          <a:xfrm>
            <a:off x="755576" y="1484784"/>
            <a:ext cx="8136904" cy="1384995"/>
          </a:xfrm>
          <a:prstGeom prst="rect">
            <a:avLst/>
          </a:prstGeom>
          <a:noFill/>
        </p:spPr>
        <p:txBody>
          <a:bodyPr wrap="square" rtlCol="0">
            <a:spAutoFit/>
          </a:bodyPr>
          <a:lstStyle/>
          <a:p>
            <a:pPr marL="171450" indent="-171450" algn="just">
              <a:buFont typeface="Arial" pitchFamily="34" charset="0"/>
              <a:buChar char="•"/>
            </a:pPr>
            <a:r>
              <a:rPr lang="es-MX" sz="1050" dirty="0">
                <a:latin typeface="Mestiza" pitchFamily="50" charset="0"/>
              </a:rPr>
              <a:t>Mejorar los mecanismos de supervisión y seguimiento de los programas alimentarios del SEDIF con los SMDIF, con el objeto de brindar una mejor atención.</a:t>
            </a:r>
          </a:p>
          <a:p>
            <a:pPr marL="171450" indent="-171450" algn="just">
              <a:buFont typeface="Arial" pitchFamily="34" charset="0"/>
              <a:buChar char="•"/>
            </a:pPr>
            <a:endParaRPr lang="es-MX" sz="1050" dirty="0">
              <a:latin typeface="Mestiza" pitchFamily="50" charset="0"/>
            </a:endParaRPr>
          </a:p>
          <a:p>
            <a:pPr marL="171450" indent="-171450" algn="just">
              <a:buFont typeface="Arial" pitchFamily="34" charset="0"/>
              <a:buChar char="•"/>
            </a:pPr>
            <a:r>
              <a:rPr lang="es-MX" sz="1050" dirty="0">
                <a:latin typeface="Mestiza" pitchFamily="50" charset="0"/>
              </a:rPr>
              <a:t>Incrementar capacitaciones al personal que atiende los programas alimentarios en los SMDIF para mejorar la eficiencia en los mismos.</a:t>
            </a:r>
          </a:p>
          <a:p>
            <a:pPr marL="171450" indent="-171450" algn="just">
              <a:buFont typeface="Arial" pitchFamily="34" charset="0"/>
              <a:buChar char="•"/>
            </a:pPr>
            <a:endParaRPr lang="es-MX" sz="1050" dirty="0">
              <a:latin typeface="Mestiza" pitchFamily="50" charset="0"/>
            </a:endParaRPr>
          </a:p>
          <a:p>
            <a:pPr marL="171450" indent="-171450" algn="just">
              <a:buFont typeface="Arial" pitchFamily="34" charset="0"/>
              <a:buChar char="•"/>
            </a:pPr>
            <a:r>
              <a:rPr lang="es-MX" sz="1050" dirty="0">
                <a:latin typeface="Mestiza" pitchFamily="50" charset="0"/>
              </a:rPr>
              <a:t>Ofrecer más capacitaciones de Orientación Alimentaria al personal de Nutrición de los SMDIF; Así como aumentar el material didáctico entregado en las mismas para su mayor y mejor replicación en las comunidades.</a:t>
            </a:r>
          </a:p>
        </p:txBody>
      </p:sp>
      <p:sp>
        <p:nvSpPr>
          <p:cNvPr id="11" name="1 CuadroTexto">
            <a:extLst>
              <a:ext uri="{FF2B5EF4-FFF2-40B4-BE49-F238E27FC236}">
                <a16:creationId xmlns:a16="http://schemas.microsoft.com/office/drawing/2014/main" id="{C521956B-E868-466B-B183-C39F30F8235B}"/>
              </a:ext>
            </a:extLst>
          </p:cNvPr>
          <p:cNvSpPr txBox="1"/>
          <p:nvPr/>
        </p:nvSpPr>
        <p:spPr>
          <a:xfrm>
            <a:off x="755576" y="3876144"/>
            <a:ext cx="8136904" cy="900246"/>
          </a:xfrm>
          <a:prstGeom prst="rect">
            <a:avLst/>
          </a:prstGeom>
          <a:noFill/>
        </p:spPr>
        <p:txBody>
          <a:bodyPr wrap="square" rtlCol="0">
            <a:spAutoFit/>
          </a:bodyPr>
          <a:lstStyle/>
          <a:p>
            <a:pPr marL="171450" indent="-171450" algn="just">
              <a:buFont typeface="Arial" pitchFamily="34" charset="0"/>
              <a:buChar char="•"/>
            </a:pPr>
            <a:r>
              <a:rPr lang="es-MX" sz="1050" dirty="0">
                <a:latin typeface="Mestiza" pitchFamily="50" charset="0"/>
              </a:rPr>
              <a:t>Los programas alimentarios cubren sus metas y avances de manera ascendente con lo proyectado en el año 2021.</a:t>
            </a:r>
          </a:p>
          <a:p>
            <a:pPr marL="171450" indent="-171450" algn="just">
              <a:buFont typeface="Arial" pitchFamily="34" charset="0"/>
              <a:buChar char="•"/>
            </a:pPr>
            <a:endParaRPr lang="es-MX" sz="1050" dirty="0">
              <a:latin typeface="Mestiza" pitchFamily="50" charset="0"/>
            </a:endParaRPr>
          </a:p>
          <a:p>
            <a:pPr marL="171450" indent="-171450" algn="just">
              <a:buFont typeface="Arial" pitchFamily="34" charset="0"/>
              <a:buChar char="•"/>
            </a:pPr>
            <a:r>
              <a:rPr lang="es-MX" sz="1050" dirty="0">
                <a:latin typeface="Mestiza" pitchFamily="50" charset="0"/>
              </a:rPr>
              <a:t>Entrega de desayunos calientes en los planteles escolares en el Estado de Sinaloa</a:t>
            </a:r>
          </a:p>
          <a:p>
            <a:pPr marL="171450" indent="-171450" algn="just">
              <a:buFont typeface="Arial" pitchFamily="34" charset="0"/>
              <a:buChar char="•"/>
            </a:pPr>
            <a:endParaRPr lang="es-MX" sz="1050" dirty="0">
              <a:latin typeface="Mestiza" pitchFamily="50" charset="0"/>
            </a:endParaRPr>
          </a:p>
          <a:p>
            <a:pPr marL="171450" indent="-171450" algn="just">
              <a:buFont typeface="Arial" pitchFamily="34" charset="0"/>
              <a:buChar char="•"/>
            </a:pPr>
            <a:r>
              <a:rPr lang="es-MX" sz="1050" dirty="0">
                <a:latin typeface="Mestiza" pitchFamily="50" charset="0"/>
              </a:rPr>
              <a:t>Monitoreo a través de base de datos A los SMDIF a través del SIIPP-G.</a:t>
            </a:r>
          </a:p>
        </p:txBody>
      </p:sp>
      <p:sp>
        <p:nvSpPr>
          <p:cNvPr id="12" name="28 Marcador de título">
            <a:extLst>
              <a:ext uri="{FF2B5EF4-FFF2-40B4-BE49-F238E27FC236}">
                <a16:creationId xmlns:a16="http://schemas.microsoft.com/office/drawing/2014/main" id="{58547F80-DF78-48F7-AD3D-990219D996CE}"/>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solidFill>
                  <a:srgbClr val="3D2E32"/>
                </a:solidFill>
                <a:latin typeface="Montserrat Light" pitchFamily="50" charset="0"/>
              </a:rPr>
              <a:t>Asistencia Alimentaria (Despensas y Desayunos Escolares)</a:t>
            </a:r>
            <a:endParaRPr lang="es-MX" dirty="0"/>
          </a:p>
        </p:txBody>
      </p:sp>
    </p:spTree>
    <p:extLst>
      <p:ext uri="{BB962C8B-B14F-4D97-AF65-F5344CB8AC3E}">
        <p14:creationId xmlns:p14="http://schemas.microsoft.com/office/powerpoint/2010/main" val="3113330947"/>
      </p:ext>
    </p:extLst>
  </p:cSld>
  <p:clrMapOvr>
    <a:masterClrMapping/>
  </p:clrMapOvr>
</p:sld>
</file>

<file path=ppt/theme/theme1.xml><?xml version="1.0" encoding="utf-8"?>
<a:theme xmlns:a="http://schemas.openxmlformats.org/drawingml/2006/main" name="INFORME. Asistencia Alimentaria (Despensas y Desayunos Escolar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INFORME. Asistencia Alimentaria (Despensas y Desayunos Escolares)</Template>
  <TotalTime>3218</TotalTime>
  <Words>1710</Words>
  <Application>Microsoft Office PowerPoint</Application>
  <PresentationFormat>Presentación en pantalla (4:3)</PresentationFormat>
  <Paragraphs>127</Paragraphs>
  <Slides>7</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7</vt:i4>
      </vt:variant>
    </vt:vector>
  </HeadingPairs>
  <TitlesOfParts>
    <vt:vector size="15" baseType="lpstr">
      <vt:lpstr>Arial</vt:lpstr>
      <vt:lpstr>Calibri</vt:lpstr>
      <vt:lpstr>Light</vt:lpstr>
      <vt:lpstr>Mestiza</vt:lpstr>
      <vt:lpstr>Montserrat Light</vt:lpstr>
      <vt:lpstr>Montserrat Ultra Light</vt:lpstr>
      <vt:lpstr>Wingdings</vt:lpstr>
      <vt:lpstr>INFORME. Asistencia Alimentaria (Despensas y Desayunos Escolares)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Asistencia Alimentaria (Despensas y Desayunos Escolares)</dc:title>
  <dc:creator>CLSinaloa</dc:creator>
  <cp:lastModifiedBy>Evaluacion</cp:lastModifiedBy>
  <cp:revision>119</cp:revision>
  <dcterms:created xsi:type="dcterms:W3CDTF">2020-02-21T23:32:07Z</dcterms:created>
  <dcterms:modified xsi:type="dcterms:W3CDTF">2022-06-29T17:41:43Z</dcterms:modified>
</cp:coreProperties>
</file>